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7" r:id="rId2"/>
    <p:sldId id="256" r:id="rId3"/>
    <p:sldId id="268" r:id="rId4"/>
    <p:sldId id="269" r:id="rId5"/>
    <p:sldId id="295" r:id="rId6"/>
    <p:sldId id="290" r:id="rId7"/>
    <p:sldId id="299" r:id="rId8"/>
    <p:sldId id="288" r:id="rId9"/>
    <p:sldId id="293" r:id="rId10"/>
    <p:sldId id="298" r:id="rId11"/>
    <p:sldId id="291" r:id="rId12"/>
    <p:sldId id="292" r:id="rId13"/>
    <p:sldId id="294" r:id="rId14"/>
    <p:sldId id="270" r:id="rId15"/>
    <p:sldId id="296" r:id="rId16"/>
    <p:sldId id="271" r:id="rId17"/>
    <p:sldId id="272" r:id="rId18"/>
    <p:sldId id="273" r:id="rId19"/>
    <p:sldId id="274" r:id="rId20"/>
    <p:sldId id="275" r:id="rId21"/>
    <p:sldId id="258" r:id="rId22"/>
    <p:sldId id="278" r:id="rId23"/>
    <p:sldId id="276" r:id="rId24"/>
    <p:sldId id="280" r:id="rId25"/>
    <p:sldId id="279" r:id="rId26"/>
    <p:sldId id="300" r:id="rId27"/>
    <p:sldId id="283" r:id="rId28"/>
    <p:sldId id="284" r:id="rId29"/>
    <p:sldId id="285" r:id="rId30"/>
    <p:sldId id="286" r:id="rId31"/>
    <p:sldId id="287" r:id="rId32"/>
    <p:sldId id="29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EF"/>
    <a:srgbClr val="E9ECE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280" autoAdjust="0"/>
  </p:normalViewPr>
  <p:slideViewPr>
    <p:cSldViewPr>
      <p:cViewPr varScale="1">
        <p:scale>
          <a:sx n="95" d="100"/>
          <a:sy n="95" d="100"/>
        </p:scale>
        <p:origin x="1440" y="72"/>
      </p:cViewPr>
      <p:guideLst>
        <p:guide orient="horz" pos="2160"/>
        <p:guide pos="2880"/>
      </p:guideLst>
    </p:cSldViewPr>
  </p:slideViewPr>
  <p:notesTextViewPr>
    <p:cViewPr>
      <p:scale>
        <a:sx n="100" d="100"/>
        <a:sy n="100" d="100"/>
      </p:scale>
      <p:origin x="0" y="0"/>
    </p:cViewPr>
  </p:notesText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5A3C13-A0B8-4817-AC82-FC22B8104555}" type="datetimeFigureOut">
              <a:rPr lang="en-US" smtClean="0"/>
              <a:t>6/29/2022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CA779F-5C9E-4D1D-A0C8-B1AADC03B50D}" type="slidenum">
              <a:rPr lang="en-US" smtClean="0"/>
              <a:t>‹#›</a:t>
            </a:fld>
            <a:endParaRPr lang="en-US"/>
          </a:p>
        </p:txBody>
      </p:sp>
    </p:spTree>
    <p:extLst>
      <p:ext uri="{BB962C8B-B14F-4D97-AF65-F5344CB8AC3E}">
        <p14:creationId xmlns:p14="http://schemas.microsoft.com/office/powerpoint/2010/main" val="358087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A779F-5C9E-4D1D-A0C8-B1AADC03B50D}" type="slidenum">
              <a:rPr lang="en-US" smtClean="0"/>
              <a:t>1</a:t>
            </a:fld>
            <a:endParaRPr lang="en-US"/>
          </a:p>
        </p:txBody>
      </p:sp>
    </p:spTree>
    <p:extLst>
      <p:ext uri="{BB962C8B-B14F-4D97-AF65-F5344CB8AC3E}">
        <p14:creationId xmlns:p14="http://schemas.microsoft.com/office/powerpoint/2010/main" val="402896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 to Advancement - http://www.scouting.org/filestore/pdf/33088.pdf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2015-2016 Cub Scout Requirements - http://www.scouting.org/filestore/program_update/pdf/Appended%20Requirements.pdf</a:t>
            </a:r>
          </a:p>
          <a:p>
            <a:endParaRPr lang="en-US" dirty="0"/>
          </a:p>
          <a:p>
            <a:endParaRPr lang="en-US" dirty="0"/>
          </a:p>
        </p:txBody>
      </p:sp>
      <p:sp>
        <p:nvSpPr>
          <p:cNvPr id="4" name="Slide Number Placeholder 3"/>
          <p:cNvSpPr>
            <a:spLocks noGrp="1"/>
          </p:cNvSpPr>
          <p:nvPr>
            <p:ph type="sldNum" sz="quarter" idx="10"/>
          </p:nvPr>
        </p:nvSpPr>
        <p:spPr/>
        <p:txBody>
          <a:bodyPr/>
          <a:lstStyle/>
          <a:p>
            <a:fld id="{CFCA779F-5C9E-4D1D-A0C8-B1AADC03B50D}" type="slidenum">
              <a:rPr lang="en-US" smtClean="0"/>
              <a:t>32</a:t>
            </a:fld>
            <a:endParaRPr lang="en-US"/>
          </a:p>
        </p:txBody>
      </p:sp>
    </p:spTree>
    <p:extLst>
      <p:ext uri="{BB962C8B-B14F-4D97-AF65-F5344CB8AC3E}">
        <p14:creationId xmlns:p14="http://schemas.microsoft.com/office/powerpoint/2010/main" val="121831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15" name="Freeform: Shape 14"/>
          <p:cNvSpPr/>
          <p:nvPr userDrawn="1"/>
        </p:nvSpPr>
        <p:spPr>
          <a:xfrm>
            <a:off x="1025630" y="2590800"/>
            <a:ext cx="8147639" cy="4276130"/>
          </a:xfrm>
          <a:custGeom>
            <a:avLst/>
            <a:gdLst>
              <a:gd name="connsiteX0" fmla="*/ 0 w 3638550"/>
              <a:gd name="connsiteY0" fmla="*/ 0 h 4267200"/>
              <a:gd name="connsiteX1" fmla="*/ 1809750 w 3638550"/>
              <a:gd name="connsiteY1" fmla="*/ 4267200 h 4267200"/>
              <a:gd name="connsiteX2" fmla="*/ 3638550 w 3638550"/>
              <a:gd name="connsiteY2" fmla="*/ 4248150 h 4267200"/>
              <a:gd name="connsiteX3" fmla="*/ 3619500 w 3638550"/>
              <a:gd name="connsiteY3" fmla="*/ 3200400 h 4267200"/>
              <a:gd name="connsiteX4" fmla="*/ 0 w 3638550"/>
              <a:gd name="connsiteY4" fmla="*/ 0 h 4267200"/>
              <a:gd name="connsiteX0" fmla="*/ 3657889 w 7296439"/>
              <a:gd name="connsiteY0" fmla="*/ 0 h 4267200"/>
              <a:gd name="connsiteX1" fmla="*/ 5467639 w 7296439"/>
              <a:gd name="connsiteY1" fmla="*/ 4267200 h 4267200"/>
              <a:gd name="connsiteX2" fmla="*/ 7296439 w 7296439"/>
              <a:gd name="connsiteY2" fmla="*/ 4248150 h 4267200"/>
              <a:gd name="connsiteX3" fmla="*/ 7277389 w 7296439"/>
              <a:gd name="connsiteY3" fmla="*/ 3200400 h 4267200"/>
              <a:gd name="connsiteX4" fmla="*/ 3657889 w 7296439"/>
              <a:gd name="connsiteY4" fmla="*/ 0 h 4267200"/>
              <a:gd name="connsiteX0" fmla="*/ 4803701 w 8442251"/>
              <a:gd name="connsiteY0" fmla="*/ 0 h 4267200"/>
              <a:gd name="connsiteX1" fmla="*/ 6613451 w 8442251"/>
              <a:gd name="connsiteY1" fmla="*/ 4267200 h 4267200"/>
              <a:gd name="connsiteX2" fmla="*/ 8442251 w 8442251"/>
              <a:gd name="connsiteY2" fmla="*/ 4248150 h 4267200"/>
              <a:gd name="connsiteX3" fmla="*/ 8423201 w 8442251"/>
              <a:gd name="connsiteY3" fmla="*/ 3200400 h 4267200"/>
              <a:gd name="connsiteX4" fmla="*/ 4803701 w 8442251"/>
              <a:gd name="connsiteY4" fmla="*/ 0 h 4267200"/>
              <a:gd name="connsiteX0" fmla="*/ 4803701 w 8442251"/>
              <a:gd name="connsiteY0" fmla="*/ 0 h 4267200"/>
              <a:gd name="connsiteX1" fmla="*/ 6613451 w 8442251"/>
              <a:gd name="connsiteY1" fmla="*/ 4267200 h 4267200"/>
              <a:gd name="connsiteX2" fmla="*/ 8442251 w 8442251"/>
              <a:gd name="connsiteY2" fmla="*/ 4248150 h 4267200"/>
              <a:gd name="connsiteX3" fmla="*/ 8423201 w 8442251"/>
              <a:gd name="connsiteY3" fmla="*/ 3200400 h 4267200"/>
              <a:gd name="connsiteX4" fmla="*/ 4803701 w 8442251"/>
              <a:gd name="connsiteY4" fmla="*/ 0 h 4267200"/>
              <a:gd name="connsiteX0" fmla="*/ 4803701 w 8442251"/>
              <a:gd name="connsiteY0" fmla="*/ 0 h 4267200"/>
              <a:gd name="connsiteX1" fmla="*/ 6613451 w 8442251"/>
              <a:gd name="connsiteY1" fmla="*/ 4267200 h 4267200"/>
              <a:gd name="connsiteX2" fmla="*/ 8442251 w 8442251"/>
              <a:gd name="connsiteY2" fmla="*/ 4248150 h 4267200"/>
              <a:gd name="connsiteX3" fmla="*/ 8423201 w 8442251"/>
              <a:gd name="connsiteY3" fmla="*/ 3200400 h 4267200"/>
              <a:gd name="connsiteX4" fmla="*/ 4803701 w 8442251"/>
              <a:gd name="connsiteY4" fmla="*/ 0 h 4267200"/>
              <a:gd name="connsiteX0" fmla="*/ 4803701 w 8442251"/>
              <a:gd name="connsiteY0" fmla="*/ 0 h 4267200"/>
              <a:gd name="connsiteX1" fmla="*/ 6613451 w 8442251"/>
              <a:gd name="connsiteY1" fmla="*/ 4267200 h 4267200"/>
              <a:gd name="connsiteX2" fmla="*/ 8442251 w 8442251"/>
              <a:gd name="connsiteY2" fmla="*/ 4248150 h 4267200"/>
              <a:gd name="connsiteX3" fmla="*/ 8347001 w 8442251"/>
              <a:gd name="connsiteY3" fmla="*/ 3409950 h 4267200"/>
              <a:gd name="connsiteX4" fmla="*/ 4803701 w 8442251"/>
              <a:gd name="connsiteY4" fmla="*/ 0 h 4267200"/>
              <a:gd name="connsiteX0" fmla="*/ 5618781 w 9257331"/>
              <a:gd name="connsiteY0" fmla="*/ 0 h 4267200"/>
              <a:gd name="connsiteX1" fmla="*/ 5294931 w 9257331"/>
              <a:gd name="connsiteY1" fmla="*/ 4267200 h 4267200"/>
              <a:gd name="connsiteX2" fmla="*/ 9257331 w 9257331"/>
              <a:gd name="connsiteY2" fmla="*/ 4248150 h 4267200"/>
              <a:gd name="connsiteX3" fmla="*/ 9162081 w 9257331"/>
              <a:gd name="connsiteY3" fmla="*/ 3409950 h 4267200"/>
              <a:gd name="connsiteX4" fmla="*/ 5618781 w 9257331"/>
              <a:gd name="connsiteY4" fmla="*/ 0 h 4267200"/>
              <a:gd name="connsiteX0" fmla="*/ 4282577 w 7921127"/>
              <a:gd name="connsiteY0" fmla="*/ 0 h 4267412"/>
              <a:gd name="connsiteX1" fmla="*/ 3958727 w 7921127"/>
              <a:gd name="connsiteY1" fmla="*/ 4267200 h 4267412"/>
              <a:gd name="connsiteX2" fmla="*/ 7921127 w 7921127"/>
              <a:gd name="connsiteY2" fmla="*/ 4248150 h 4267412"/>
              <a:gd name="connsiteX3" fmla="*/ 7825877 w 7921127"/>
              <a:gd name="connsiteY3" fmla="*/ 3409950 h 4267412"/>
              <a:gd name="connsiteX4" fmla="*/ 4282577 w 7921127"/>
              <a:gd name="connsiteY4" fmla="*/ 0 h 4267412"/>
              <a:gd name="connsiteX0" fmla="*/ 4498869 w 8137419"/>
              <a:gd name="connsiteY0" fmla="*/ 0 h 4276130"/>
              <a:gd name="connsiteX1" fmla="*/ 4175019 w 8137419"/>
              <a:gd name="connsiteY1" fmla="*/ 4267200 h 4276130"/>
              <a:gd name="connsiteX2" fmla="*/ 8137419 w 8137419"/>
              <a:gd name="connsiteY2" fmla="*/ 4248150 h 4276130"/>
              <a:gd name="connsiteX3" fmla="*/ 8042169 w 8137419"/>
              <a:gd name="connsiteY3" fmla="*/ 3409950 h 4276130"/>
              <a:gd name="connsiteX4" fmla="*/ 4498869 w 8137419"/>
              <a:gd name="connsiteY4" fmla="*/ 0 h 4276130"/>
              <a:gd name="connsiteX0" fmla="*/ 4498869 w 8137419"/>
              <a:gd name="connsiteY0" fmla="*/ 0 h 4276130"/>
              <a:gd name="connsiteX1" fmla="*/ 4175019 w 8137419"/>
              <a:gd name="connsiteY1" fmla="*/ 4267200 h 4276130"/>
              <a:gd name="connsiteX2" fmla="*/ 8137419 w 8137419"/>
              <a:gd name="connsiteY2" fmla="*/ 4248150 h 4276130"/>
              <a:gd name="connsiteX3" fmla="*/ 8137419 w 8137419"/>
              <a:gd name="connsiteY3" fmla="*/ 3409950 h 4276130"/>
              <a:gd name="connsiteX4" fmla="*/ 4498869 w 8137419"/>
              <a:gd name="connsiteY4" fmla="*/ 0 h 4276130"/>
              <a:gd name="connsiteX0" fmla="*/ 4498869 w 8137419"/>
              <a:gd name="connsiteY0" fmla="*/ 0 h 4276130"/>
              <a:gd name="connsiteX1" fmla="*/ 4175019 w 8137419"/>
              <a:gd name="connsiteY1" fmla="*/ 4267200 h 4276130"/>
              <a:gd name="connsiteX2" fmla="*/ 8137419 w 8137419"/>
              <a:gd name="connsiteY2" fmla="*/ 4248150 h 4276130"/>
              <a:gd name="connsiteX3" fmla="*/ 8099319 w 8137419"/>
              <a:gd name="connsiteY3" fmla="*/ 3657600 h 4276130"/>
              <a:gd name="connsiteX4" fmla="*/ 4498869 w 8137419"/>
              <a:gd name="connsiteY4" fmla="*/ 0 h 4276130"/>
              <a:gd name="connsiteX0" fmla="*/ 4498869 w 8147639"/>
              <a:gd name="connsiteY0" fmla="*/ 0 h 4276130"/>
              <a:gd name="connsiteX1" fmla="*/ 4175019 w 8147639"/>
              <a:gd name="connsiteY1" fmla="*/ 4267200 h 4276130"/>
              <a:gd name="connsiteX2" fmla="*/ 8137419 w 8147639"/>
              <a:gd name="connsiteY2" fmla="*/ 4248150 h 4276130"/>
              <a:gd name="connsiteX3" fmla="*/ 8099319 w 8147639"/>
              <a:gd name="connsiteY3" fmla="*/ 3657600 h 4276130"/>
              <a:gd name="connsiteX4" fmla="*/ 4498869 w 8147639"/>
              <a:gd name="connsiteY4" fmla="*/ 0 h 4276130"/>
              <a:gd name="connsiteX0" fmla="*/ 4498869 w 8147639"/>
              <a:gd name="connsiteY0" fmla="*/ 0 h 4276130"/>
              <a:gd name="connsiteX1" fmla="*/ 4175019 w 8147639"/>
              <a:gd name="connsiteY1" fmla="*/ 4267200 h 4276130"/>
              <a:gd name="connsiteX2" fmla="*/ 8137419 w 8147639"/>
              <a:gd name="connsiteY2" fmla="*/ 4248150 h 4276130"/>
              <a:gd name="connsiteX3" fmla="*/ 8099319 w 8147639"/>
              <a:gd name="connsiteY3" fmla="*/ 3657600 h 4276130"/>
              <a:gd name="connsiteX4" fmla="*/ 4498869 w 8147639"/>
              <a:gd name="connsiteY4" fmla="*/ 0 h 4276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639" h="4276130">
                <a:moveTo>
                  <a:pt x="4498869" y="0"/>
                </a:moveTo>
                <a:cubicBezTo>
                  <a:pt x="-4422881" y="4165600"/>
                  <a:pt x="2371619" y="4330700"/>
                  <a:pt x="4175019" y="4267200"/>
                </a:cubicBezTo>
                <a:lnTo>
                  <a:pt x="8137419" y="4248150"/>
                </a:lnTo>
                <a:cubicBezTo>
                  <a:pt x="8124719" y="4051300"/>
                  <a:pt x="8188219" y="3949700"/>
                  <a:pt x="8099319" y="3657600"/>
                </a:cubicBezTo>
                <a:cubicBezTo>
                  <a:pt x="5654569" y="3619500"/>
                  <a:pt x="-4295881" y="4762500"/>
                  <a:pt x="44988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Image result for clip art mountain"/>
          <p:cNvPicPr>
            <a:picLocks noChangeAspect="1" noChangeArrowheads="1"/>
          </p:cNvPicPr>
          <p:nvPr/>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backgroundRemoval t="5374" b="89720" l="8130" r="91972">
                        <a14:foregroundMark x1="51423" y1="5841" x2="51423" y2="5841"/>
                        <a14:foregroundMark x1="92073" y1="87850" x2="92073" y2="87850"/>
                        <a14:foregroundMark x1="8130" y1="83411" x2="8130" y2="83411"/>
                      </a14:backgroundRemoval>
                    </a14:imgEffect>
                  </a14:imgLayer>
                </a14:imgProps>
              </a:ext>
              <a:ext uri="{28A0092B-C50C-407E-A947-70E740481C1C}">
                <a14:useLocalDpi xmlns:a14="http://schemas.microsoft.com/office/drawing/2010/main" val="0"/>
              </a:ext>
            </a:extLst>
          </a:blip>
          <a:srcRect/>
          <a:stretch>
            <a:fillRect/>
          </a:stretch>
        </p:blipFill>
        <p:spPr bwMode="auto">
          <a:xfrm>
            <a:off x="5109410" y="1431758"/>
            <a:ext cx="3657600" cy="1371600"/>
          </a:xfrm>
          <a:prstGeom prst="rect">
            <a:avLst/>
          </a:prstGeom>
          <a:solidFill>
            <a:schemeClr val="accent3">
              <a:lumMod val="50000"/>
            </a:schemeClr>
          </a:solidFill>
          <a:ln>
            <a:noFill/>
          </a:ln>
        </p:spPr>
      </p:pic>
      <p:sp>
        <p:nvSpPr>
          <p:cNvPr id="14" name="Rectangle 13"/>
          <p:cNvSpPr/>
          <p:nvPr/>
        </p:nvSpPr>
        <p:spPr>
          <a:xfrm>
            <a:off x="0" y="0"/>
            <a:ext cx="9144000" cy="6858000"/>
          </a:xfrm>
          <a:prstGeom prst="rect">
            <a:avLst/>
          </a:prstGeom>
          <a:solidFill>
            <a:schemeClr val="accent3">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userDrawn="1">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6/29/2022</a:t>
            </a:fld>
            <a:endParaRPr lang="en-US"/>
          </a:p>
        </p:txBody>
      </p:sp>
      <p:sp>
        <p:nvSpPr>
          <p:cNvPr id="5" name="Footer Placeholder 4"/>
          <p:cNvSpPr>
            <a:spLocks noGrp="1"/>
          </p:cNvSpPr>
          <p:nvPr userDrawn="1">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2.png"/><Relationship Id="rId21" Type="http://schemas.openxmlformats.org/officeDocument/2006/relationships/image" Target="../media/image17.gif"/><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gif"/><Relationship Id="rId20"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7.png"/><Relationship Id="rId19" Type="http://schemas.openxmlformats.org/officeDocument/2006/relationships/image" Target="../media/image15.gif"/><Relationship Id="rId4" Type="http://schemas.openxmlformats.org/officeDocument/2006/relationships/image" Target="../media/image3.png"/><Relationship Id="rId9" Type="http://schemas.openxmlformats.org/officeDocument/2006/relationships/image" Target="../media/image6.jpe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4.gif"/><Relationship Id="rId7" Type="http://schemas.openxmlformats.org/officeDocument/2006/relationships/image" Target="../media/image38.png"/><Relationship Id="rId2" Type="http://schemas.openxmlformats.org/officeDocument/2006/relationships/image" Target="../media/image33.gif"/><Relationship Id="rId1" Type="http://schemas.openxmlformats.org/officeDocument/2006/relationships/slideLayout" Target="../slideLayouts/slideLayout6.xml"/><Relationship Id="rId6" Type="http://schemas.openxmlformats.org/officeDocument/2006/relationships/image" Target="../media/image37.gif"/><Relationship Id="rId11" Type="http://schemas.openxmlformats.org/officeDocument/2006/relationships/image" Target="../media/image40.gif"/><Relationship Id="rId5" Type="http://schemas.openxmlformats.org/officeDocument/2006/relationships/image" Target="../media/image36.gif"/><Relationship Id="rId10" Type="http://schemas.microsoft.com/office/2007/relationships/hdphoto" Target="../media/hdphoto7.wdp"/><Relationship Id="rId4" Type="http://schemas.openxmlformats.org/officeDocument/2006/relationships/image" Target="../media/image35.gif"/><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1.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image" Target="../media/image44.gif"/><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46.png"/><Relationship Id="rId4" Type="http://schemas.microsoft.com/office/2007/relationships/hdphoto" Target="../media/hdphoto10.wdp"/><Relationship Id="rId9" Type="http://schemas.openxmlformats.org/officeDocument/2006/relationships/image" Target="../media/image48.gif"/></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gif"/><Relationship Id="rId3" Type="http://schemas.microsoft.com/office/2007/relationships/hdphoto" Target="../media/hdphoto2.wdp"/><Relationship Id="rId7" Type="http://schemas.openxmlformats.org/officeDocument/2006/relationships/image" Target="../media/image21.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gif"/><Relationship Id="rId5" Type="http://schemas.microsoft.com/office/2007/relationships/hdphoto" Target="../media/hdphoto11.wdp"/><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3.wdp"/><Relationship Id="rId7"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6.jpe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2.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bobcat ran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8103" y="565223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7872" y="5276850"/>
            <a:ext cx="9715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lated imag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500" b="96500" l="2500" r="94000">
                        <a14:foregroundMark x1="51500" y1="8000" x2="51500" y2="8000"/>
                        <a14:foregroundMark x1="50000" y1="2500" x2="50000" y2="2500"/>
                        <a14:foregroundMark x1="94000" y1="51000" x2="94000" y2="51000"/>
                        <a14:foregroundMark x1="50000" y1="96500" x2="50000" y2="96500"/>
                        <a14:foregroundMark x1="2500" y1="49500" x2="2500" y2="49500"/>
                        <a14:foregroundMark x1="41000" y1="28000" x2="41000" y2="28000"/>
                        <a14:foregroundMark x1="37000" y1="42500" x2="37000" y2="42500"/>
                        <a14:foregroundMark x1="41500" y1="47000" x2="41500" y2="47000"/>
                        <a14:foregroundMark x1="48000" y1="50000" x2="48000" y2="50000"/>
                        <a14:foregroundMark x1="57000" y1="50000" x2="57000" y2="50000"/>
                        <a14:foregroundMark x1="61000" y1="45000" x2="61000" y2="45000"/>
                        <a14:foregroundMark x1="59500" y1="40500" x2="59500" y2="40500"/>
                        <a14:foregroundMark x1="55500" y1="40500" x2="55500" y2="40500"/>
                        <a14:foregroundMark x1="53000" y1="38500" x2="53000" y2="38500"/>
                        <a14:foregroundMark x1="51500" y1="40000" x2="51500" y2="40000"/>
                        <a14:foregroundMark x1="47000" y1="40500" x2="47000" y2="40500"/>
                        <a14:foregroundMark x1="47000" y1="43000" x2="47000" y2="43000"/>
                        <a14:foregroundMark x1="43000" y1="49000" x2="43000" y2="49000"/>
                        <a14:foregroundMark x1="42000" y1="53500" x2="42000" y2="53500"/>
                        <a14:foregroundMark x1="39000" y1="50500" x2="39000" y2="50500"/>
                        <a14:foregroundMark x1="37000" y1="48500" x2="37000" y2="48500"/>
                        <a14:foregroundMark x1="34000" y1="45500" x2="34000" y2="45500"/>
                        <a14:foregroundMark x1="38000" y1="39000" x2="38000" y2="39000"/>
                      </a14:backgroundRemoval>
                    </a14:imgEffect>
                  </a14:imgLayer>
                </a14:imgProps>
              </a:ext>
              <a:ext uri="{28A0092B-C50C-407E-A947-70E740481C1C}">
                <a14:useLocalDpi xmlns:a14="http://schemas.microsoft.com/office/drawing/2010/main" val="0"/>
              </a:ext>
            </a:extLst>
          </a:blip>
          <a:srcRect/>
          <a:stretch>
            <a:fillRect/>
          </a:stretch>
        </p:blipFill>
        <p:spPr bwMode="auto">
          <a:xfrm>
            <a:off x="5154270" y="5410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ub scout webelos rank"/>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513" b="97588" l="1910" r="97186">
                        <a14:foregroundMark x1="1910" y1="49447" x2="1910" y2="49447"/>
                        <a14:foregroundMark x1="49548" y1="97588" x2="49548" y2="97588"/>
                        <a14:foregroundMark x1="97186" y1="50151" x2="97186" y2="50151"/>
                        <a14:foregroundMark x1="49749" y1="2513" x2="49749" y2="2513"/>
                      </a14:backgroundRemoval>
                    </a14:imgEffect>
                  </a14:imgLayer>
                </a14:imgProps>
              </a:ext>
              <a:ext uri="{28A0092B-C50C-407E-A947-70E740481C1C}">
                <a14:useLocalDpi xmlns:a14="http://schemas.microsoft.com/office/drawing/2010/main" val="0"/>
              </a:ext>
            </a:extLst>
          </a:blip>
          <a:srcRect/>
          <a:stretch>
            <a:fillRect/>
          </a:stretch>
        </p:blipFill>
        <p:spPr bwMode="auto">
          <a:xfrm>
            <a:off x="3227734" y="51816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cub scout arrow of light ran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75792" y="5200650"/>
            <a:ext cx="13716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boy scout ranks"/>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8163" b="89796" l="3043" r="16183">
                        <a14:foregroundMark x1="3043" y1="35374" x2="3043" y2="35374"/>
                        <a14:foregroundMark x1="8299" y1="89796" x2="8299" y2="89796"/>
                        <a14:foregroundMark x1="15214" y1="32653" x2="15214" y2="32653"/>
                        <a14:foregroundMark x1="15491" y1="46939" x2="15491" y2="46939"/>
                        <a14:foregroundMark x1="16183" y1="48299" x2="16183" y2="48299"/>
                        <a14:foregroundMark x1="9129" y1="8163" x2="9129" y2="8163"/>
                      </a14:backgroundRemoval>
                    </a14:imgEffect>
                  </a14:imgLayer>
                </a14:imgProps>
              </a:ext>
              <a:ext uri="{28A0092B-C50C-407E-A947-70E740481C1C}">
                <a14:useLocalDpi xmlns:a14="http://schemas.microsoft.com/office/drawing/2010/main" val="0"/>
              </a:ext>
            </a:extLst>
          </a:blip>
          <a:srcRect l="2132" r="83533"/>
          <a:stretch/>
        </p:blipFill>
        <p:spPr bwMode="auto">
          <a:xfrm>
            <a:off x="952500" y="3924300"/>
            <a:ext cx="9144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Image result for boy scout ranks"/>
          <p:cNvPicPr>
            <a:picLocks noChangeAspect="1" noChangeArrowheads="1"/>
          </p:cNvPicPr>
          <p:nvPr/>
        </p:nvPicPr>
        <p:blipFill rotWithShape="1">
          <a:blip r:embed="rId12">
            <a:extLst>
              <a:ext uri="{BEBA8EAE-BF5A-486C-A8C5-ECC9F3942E4B}">
                <a14:imgProps xmlns:a14="http://schemas.microsoft.com/office/drawing/2010/main">
                  <a14:imgLayer r:embed="rId11">
                    <a14:imgEffect>
                      <a14:backgroundRemoval t="7483" b="89796" l="3043" r="29322">
                        <a14:foregroundMark x1="3043" y1="35374" x2="3043" y2="35374"/>
                        <a14:foregroundMark x1="8299" y1="89796" x2="8299" y2="89796"/>
                        <a14:foregroundMark x1="15214" y1="32653" x2="15214" y2="32653"/>
                        <a14:foregroundMark x1="15491" y1="46939" x2="15491" y2="46939"/>
                        <a14:foregroundMark x1="16183" y1="48299" x2="16183" y2="48299"/>
                        <a14:foregroundMark x1="9129" y1="8163" x2="9129" y2="8163"/>
                        <a14:foregroundMark x1="23790" y1="21088" x2="23790" y2="21088"/>
                        <a14:foregroundMark x1="26833" y1="57823" x2="26833" y2="57823"/>
                        <a14:foregroundMark x1="28354" y1="39456" x2="28354" y2="39456"/>
                        <a14:foregroundMark x1="29322" y1="44898" x2="29322" y2="44898"/>
                      </a14:backgroundRemoval>
                    </a14:imgEffect>
                  </a14:imgLayer>
                </a14:imgProps>
              </a:ext>
              <a:ext uri="{28A0092B-C50C-407E-A947-70E740481C1C}">
                <a14:useLocalDpi xmlns:a14="http://schemas.microsoft.com/office/drawing/2010/main" val="0"/>
              </a:ext>
            </a:extLst>
          </a:blip>
          <a:srcRect l="16366" t="6808" r="69905" b="8684"/>
          <a:stretch/>
        </p:blipFill>
        <p:spPr bwMode="auto">
          <a:xfrm>
            <a:off x="495300" y="2907406"/>
            <a:ext cx="875763" cy="115909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Image result for boy scout ranks"/>
          <p:cNvPicPr>
            <a:picLocks noChangeAspect="1" noChangeArrowheads="1"/>
          </p:cNvPicPr>
          <p:nvPr/>
        </p:nvPicPr>
        <p:blipFill rotWithShape="1">
          <a:blip r:embed="rId13">
            <a:extLst>
              <a:ext uri="{BEBA8EAE-BF5A-486C-A8C5-ECC9F3942E4B}">
                <a14:imgProps xmlns:a14="http://schemas.microsoft.com/office/drawing/2010/main">
                  <a14:imgLayer r:embed="rId11">
                    <a14:imgEffect>
                      <a14:backgroundRemoval t="7483" b="89796" l="3043" r="97925">
                        <a14:foregroundMark x1="3043" y1="35374" x2="3043" y2="35374"/>
                        <a14:foregroundMark x1="8299" y1="89796" x2="8299" y2="89796"/>
                        <a14:foregroundMark x1="15214" y1="32653" x2="15214" y2="32653"/>
                        <a14:foregroundMark x1="15491" y1="46939" x2="15491" y2="46939"/>
                        <a14:foregroundMark x1="16183" y1="48299" x2="16183" y2="48299"/>
                        <a14:foregroundMark x1="9129" y1="8163" x2="9129" y2="8163"/>
                        <a14:foregroundMark x1="26141" y1="50340" x2="26141" y2="50340"/>
                        <a14:foregroundMark x1="36929" y1="51701" x2="36929" y2="51701"/>
                        <a14:foregroundMark x1="51037" y1="55102" x2="51037" y2="55102"/>
                        <a14:foregroundMark x1="59613" y1="55102" x2="59613" y2="55102"/>
                        <a14:foregroundMark x1="74965" y1="57823" x2="74965" y2="57823"/>
                        <a14:foregroundMark x1="78008" y1="55102" x2="78008" y2="55102"/>
                        <a14:foregroundMark x1="81051" y1="56463" x2="81051" y2="56463"/>
                        <a14:foregroundMark x1="88520" y1="48299" x2="88520" y2="48299"/>
                        <a14:foregroundMark x1="91840" y1="42177" x2="91840" y2="42177"/>
                        <a14:foregroundMark x1="94744" y1="51701" x2="94744" y2="51701"/>
                        <a14:foregroundMark x1="91010" y1="60544" x2="91010" y2="60544"/>
                        <a14:foregroundMark x1="88797" y1="27211" x2="88797" y2="27211"/>
                        <a14:foregroundMark x1="92531" y1="21088" x2="92531" y2="21088"/>
                        <a14:foregroundMark x1="95712" y1="27211" x2="95712" y2="27211"/>
                        <a14:foregroundMark x1="96266" y1="45578" x2="96266" y2="45578"/>
                        <a14:foregroundMark x1="95851" y1="57823" x2="95851" y2="57823"/>
                        <a14:foregroundMark x1="95436" y1="68707" x2="95436" y2="68707"/>
                        <a14:foregroundMark x1="93084" y1="75510" x2="93084" y2="75510"/>
                        <a14:foregroundMark x1="89488" y1="80272" x2="89488" y2="80272"/>
                        <a14:foregroundMark x1="87690" y1="76190" x2="87690" y2="76190"/>
                        <a14:foregroundMark x1="85477" y1="62585" x2="85477" y2="62585"/>
                        <a14:foregroundMark x1="86307" y1="71429" x2="86307" y2="71429"/>
                        <a14:foregroundMark x1="90456" y1="86395" x2="90456" y2="86395"/>
                        <a14:foregroundMark x1="94744" y1="83673" x2="94744" y2="83673"/>
                        <a14:foregroundMark x1="96957" y1="68027" x2="96957" y2="68027"/>
                        <a14:foregroundMark x1="97649" y1="54422" x2="97649" y2="54422"/>
                        <a14:foregroundMark x1="97234" y1="36054" x2="97234" y2="36054"/>
                        <a14:foregroundMark x1="95851" y1="21769" x2="95851" y2="21769"/>
                        <a14:foregroundMark x1="97095" y1="34694" x2="97095" y2="34694"/>
                        <a14:foregroundMark x1="97925" y1="48299" x2="97925" y2="48299"/>
                        <a14:foregroundMark x1="97234" y1="40816" x2="97234" y2="40816"/>
                        <a14:foregroundMark x1="85754" y1="28571" x2="85754" y2="28571"/>
                        <a14:foregroundMark x1="85201" y1="36735" x2="85201" y2="36735"/>
                        <a14:foregroundMark x1="86169" y1="24490" x2="86169" y2="24490"/>
                        <a14:foregroundMark x1="88935" y1="13605" x2="88935" y2="13605"/>
                        <a14:foregroundMark x1="90733" y1="12245" x2="90733" y2="12245"/>
                        <a14:foregroundMark x1="96957" y1="29932" x2="96957" y2="29932"/>
                        <a14:foregroundMark x1="97649" y1="34694" x2="97649" y2="34694"/>
                        <a14:foregroundMark x1="97510" y1="31293" x2="97510" y2="31293"/>
                        <a14:foregroundMark x1="97234" y1="27211" x2="97234" y2="27211"/>
                        <a14:foregroundMark x1="96819" y1="23810" x2="96819" y2="23810"/>
                        <a14:foregroundMark x1="96404" y1="21088" x2="96404" y2="21088"/>
                        <a14:foregroundMark x1="95851" y1="18367" x2="95851" y2="18367"/>
                        <a14:foregroundMark x1="95436" y1="15646" x2="95436" y2="15646"/>
                        <a14:foregroundMark x1="94882" y1="12925" x2="94882" y2="12925"/>
                        <a14:foregroundMark x1="93914" y1="9524" x2="93914" y2="9524"/>
                        <a14:foregroundMark x1="92946" y1="8844" x2="92946" y2="8844"/>
                        <a14:foregroundMark x1="91701" y1="7483" x2="91701" y2="7483"/>
                        <a14:foregroundMark x1="90871" y1="7483" x2="90871" y2="7483"/>
                        <a14:foregroundMark x1="89903" y1="8844" x2="89903" y2="8844"/>
                        <a14:foregroundMark x1="88935" y1="10204" x2="88935" y2="10204"/>
                        <a14:foregroundMark x1="88382" y1="12245" x2="88382" y2="12245"/>
                        <a14:foregroundMark x1="87828" y1="14966" x2="87828" y2="14966"/>
                        <a14:foregroundMark x1="87690" y1="17007" x2="87690" y2="17007"/>
                        <a14:foregroundMark x1="87275" y1="18367" x2="87275" y2="18367"/>
                        <a14:foregroundMark x1="86999" y1="19728" x2="86999" y2="19728"/>
                        <a14:foregroundMark x1="86722" y1="19728" x2="86722" y2="19728"/>
                        <a14:foregroundMark x1="86584" y1="21088" x2="86584" y2="21088"/>
                        <a14:foregroundMark x1="86445" y1="21769" x2="86445" y2="21769"/>
                        <a14:foregroundMark x1="86445" y1="22449" x2="86445" y2="22449"/>
                        <a14:foregroundMark x1="85892" y1="25850" x2="85892" y2="25850"/>
                        <a14:foregroundMark x1="85201" y1="30612" x2="85201" y2="30612"/>
                      </a14:backgroundRemoval>
                    </a14:imgEffect>
                  </a14:imgLayer>
                </a14:imgProps>
              </a:ext>
              <a:ext uri="{28A0092B-C50C-407E-A947-70E740481C1C}">
                <a14:useLocalDpi xmlns:a14="http://schemas.microsoft.com/office/drawing/2010/main" val="0"/>
              </a:ext>
            </a:extLst>
          </a:blip>
          <a:srcRect l="30094" t="5868" r="56479" b="8216"/>
          <a:stretch/>
        </p:blipFill>
        <p:spPr bwMode="auto">
          <a:xfrm>
            <a:off x="1333500" y="2076450"/>
            <a:ext cx="856445" cy="117841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Image result for boy scout ranks"/>
          <p:cNvPicPr>
            <a:picLocks noChangeAspect="1" noChangeArrowheads="1"/>
          </p:cNvPicPr>
          <p:nvPr/>
        </p:nvPicPr>
        <p:blipFill rotWithShape="1">
          <a:blip r:embed="rId14">
            <a:extLst>
              <a:ext uri="{BEBA8EAE-BF5A-486C-A8C5-ECC9F3942E4B}">
                <a14:imgProps xmlns:a14="http://schemas.microsoft.com/office/drawing/2010/main">
                  <a14:imgLayer r:embed="rId11">
                    <a14:imgEffect>
                      <a14:backgroundRemoval t="7483" b="89796" l="3043" r="97925">
                        <a14:foregroundMark x1="3043" y1="35374" x2="3043" y2="35374"/>
                        <a14:foregroundMark x1="8299" y1="89796" x2="8299" y2="89796"/>
                        <a14:foregroundMark x1="15214" y1="32653" x2="15214" y2="32653"/>
                        <a14:foregroundMark x1="15491" y1="46939" x2="15491" y2="46939"/>
                        <a14:foregroundMark x1="16183" y1="48299" x2="16183" y2="48299"/>
                        <a14:foregroundMark x1="9129" y1="8163" x2="9129" y2="8163"/>
                        <a14:foregroundMark x1="26141" y1="50340" x2="26141" y2="50340"/>
                        <a14:foregroundMark x1="36929" y1="51701" x2="36929" y2="51701"/>
                        <a14:foregroundMark x1="51037" y1="55102" x2="51037" y2="55102"/>
                        <a14:foregroundMark x1="59613" y1="55102" x2="59613" y2="55102"/>
                        <a14:foregroundMark x1="74965" y1="57823" x2="74965" y2="57823"/>
                        <a14:foregroundMark x1="78008" y1="55102" x2="78008" y2="55102"/>
                        <a14:foregroundMark x1="81051" y1="56463" x2="81051" y2="56463"/>
                        <a14:foregroundMark x1="88520" y1="48299" x2="88520" y2="48299"/>
                        <a14:foregroundMark x1="91840" y1="42177" x2="91840" y2="42177"/>
                        <a14:foregroundMark x1="94744" y1="51701" x2="94744" y2="51701"/>
                        <a14:foregroundMark x1="91010" y1="60544" x2="91010" y2="60544"/>
                        <a14:foregroundMark x1="88797" y1="27211" x2="88797" y2="27211"/>
                        <a14:foregroundMark x1="92531" y1="21088" x2="92531" y2="21088"/>
                        <a14:foregroundMark x1="95712" y1="27211" x2="95712" y2="27211"/>
                        <a14:foregroundMark x1="96266" y1="45578" x2="96266" y2="45578"/>
                        <a14:foregroundMark x1="95851" y1="57823" x2="95851" y2="57823"/>
                        <a14:foregroundMark x1="95436" y1="68707" x2="95436" y2="68707"/>
                        <a14:foregroundMark x1="93084" y1="75510" x2="93084" y2="75510"/>
                        <a14:foregroundMark x1="89488" y1="80272" x2="89488" y2="80272"/>
                        <a14:foregroundMark x1="87690" y1="76190" x2="87690" y2="76190"/>
                        <a14:foregroundMark x1="85477" y1="62585" x2="85477" y2="62585"/>
                        <a14:foregroundMark x1="86307" y1="71429" x2="86307" y2="71429"/>
                        <a14:foregroundMark x1="90456" y1="86395" x2="90456" y2="86395"/>
                        <a14:foregroundMark x1="94744" y1="83673" x2="94744" y2="83673"/>
                        <a14:foregroundMark x1="96957" y1="68027" x2="96957" y2="68027"/>
                        <a14:foregroundMark x1="97649" y1="54422" x2="97649" y2="54422"/>
                        <a14:foregroundMark x1="97234" y1="36054" x2="97234" y2="36054"/>
                        <a14:foregroundMark x1="95851" y1="21769" x2="95851" y2="21769"/>
                        <a14:foregroundMark x1="97095" y1="34694" x2="97095" y2="34694"/>
                        <a14:foregroundMark x1="97925" y1="48299" x2="97925" y2="48299"/>
                        <a14:foregroundMark x1="97234" y1="40816" x2="97234" y2="40816"/>
                        <a14:foregroundMark x1="85754" y1="28571" x2="85754" y2="28571"/>
                        <a14:foregroundMark x1="85201" y1="36735" x2="85201" y2="36735"/>
                        <a14:foregroundMark x1="86169" y1="24490" x2="86169" y2="24490"/>
                        <a14:foregroundMark x1="88935" y1="13605" x2="88935" y2="13605"/>
                        <a14:foregroundMark x1="90733" y1="12245" x2="90733" y2="12245"/>
                        <a14:foregroundMark x1="96957" y1="29932" x2="96957" y2="29932"/>
                        <a14:foregroundMark x1="97649" y1="34694" x2="97649" y2="34694"/>
                        <a14:foregroundMark x1="97510" y1="31293" x2="97510" y2="31293"/>
                        <a14:foregroundMark x1="97234" y1="27211" x2="97234" y2="27211"/>
                        <a14:foregroundMark x1="96819" y1="23810" x2="96819" y2="23810"/>
                        <a14:foregroundMark x1="96404" y1="21088" x2="96404" y2="21088"/>
                        <a14:foregroundMark x1="95851" y1="18367" x2="95851" y2="18367"/>
                        <a14:foregroundMark x1="95436" y1="15646" x2="95436" y2="15646"/>
                        <a14:foregroundMark x1="94882" y1="12925" x2="94882" y2="12925"/>
                        <a14:foregroundMark x1="93914" y1="9524" x2="93914" y2="9524"/>
                        <a14:foregroundMark x1="92946" y1="8844" x2="92946" y2="8844"/>
                        <a14:foregroundMark x1="91701" y1="7483" x2="91701" y2="7483"/>
                        <a14:foregroundMark x1="90871" y1="7483" x2="90871" y2="7483"/>
                        <a14:foregroundMark x1="89903" y1="8844" x2="89903" y2="8844"/>
                        <a14:foregroundMark x1="88935" y1="10204" x2="88935" y2="10204"/>
                        <a14:foregroundMark x1="88382" y1="12245" x2="88382" y2="12245"/>
                        <a14:foregroundMark x1="87828" y1="14966" x2="87828" y2="14966"/>
                        <a14:foregroundMark x1="87690" y1="17007" x2="87690" y2="17007"/>
                        <a14:foregroundMark x1="87275" y1="18367" x2="87275" y2="18367"/>
                        <a14:foregroundMark x1="86999" y1="19728" x2="86999" y2="19728"/>
                        <a14:foregroundMark x1="86722" y1="19728" x2="86722" y2="19728"/>
                        <a14:foregroundMark x1="86584" y1="21088" x2="86584" y2="21088"/>
                        <a14:foregroundMark x1="86445" y1="21769" x2="86445" y2="21769"/>
                        <a14:foregroundMark x1="86445" y1="22449" x2="86445" y2="22449"/>
                        <a14:foregroundMark x1="85892" y1="25850" x2="85892" y2="25850"/>
                        <a14:foregroundMark x1="85201" y1="30612" x2="85201" y2="30612"/>
                        <a14:foregroundMark x1="50622" y1="44898" x2="50622" y2="44898"/>
                        <a14:foregroundMark x1="50761" y1="42177" x2="50761" y2="42177"/>
                      </a14:backgroundRemoval>
                    </a14:imgEffect>
                  </a14:imgLayer>
                </a14:imgProps>
              </a:ext>
              <a:ext uri="{28A0092B-C50C-407E-A947-70E740481C1C}">
                <a14:useLocalDpi xmlns:a14="http://schemas.microsoft.com/office/drawing/2010/main" val="0"/>
              </a:ext>
            </a:extLst>
          </a:blip>
          <a:srcRect l="43420" t="6573" r="42649" b="8919"/>
          <a:stretch/>
        </p:blipFill>
        <p:spPr bwMode="auto">
          <a:xfrm>
            <a:off x="2266950" y="1768430"/>
            <a:ext cx="888642" cy="11590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descr="Image result for boy scout ranks"/>
          <p:cNvPicPr>
            <a:picLocks noChangeAspect="1" noChangeArrowheads="1"/>
          </p:cNvPicPr>
          <p:nvPr/>
        </p:nvPicPr>
        <p:blipFill rotWithShape="1">
          <a:blip r:embed="rId14">
            <a:extLst>
              <a:ext uri="{BEBA8EAE-BF5A-486C-A8C5-ECC9F3942E4B}">
                <a14:imgProps xmlns:a14="http://schemas.microsoft.com/office/drawing/2010/main">
                  <a14:imgLayer r:embed="rId11">
                    <a14:imgEffect>
                      <a14:backgroundRemoval t="7483" b="89796" l="3043" r="97925">
                        <a14:foregroundMark x1="3043" y1="35374" x2="3043" y2="35374"/>
                        <a14:foregroundMark x1="8299" y1="89796" x2="8299" y2="89796"/>
                        <a14:foregroundMark x1="15214" y1="32653" x2="15214" y2="32653"/>
                        <a14:foregroundMark x1="15491" y1="46939" x2="15491" y2="46939"/>
                        <a14:foregroundMark x1="16183" y1="48299" x2="16183" y2="48299"/>
                        <a14:foregroundMark x1="9129" y1="8163" x2="9129" y2="8163"/>
                        <a14:foregroundMark x1="26141" y1="50340" x2="26141" y2="50340"/>
                        <a14:foregroundMark x1="36929" y1="51701" x2="36929" y2="51701"/>
                        <a14:foregroundMark x1="51037" y1="55102" x2="51037" y2="55102"/>
                        <a14:foregroundMark x1="59613" y1="55102" x2="59613" y2="55102"/>
                        <a14:foregroundMark x1="74965" y1="57823" x2="74965" y2="57823"/>
                        <a14:foregroundMark x1="78008" y1="55102" x2="78008" y2="55102"/>
                        <a14:foregroundMark x1="81051" y1="56463" x2="81051" y2="56463"/>
                        <a14:foregroundMark x1="88520" y1="48299" x2="88520" y2="48299"/>
                        <a14:foregroundMark x1="91840" y1="42177" x2="91840" y2="42177"/>
                        <a14:foregroundMark x1="94744" y1="51701" x2="94744" y2="51701"/>
                        <a14:foregroundMark x1="91010" y1="60544" x2="91010" y2="60544"/>
                        <a14:foregroundMark x1="88797" y1="27211" x2="88797" y2="27211"/>
                        <a14:foregroundMark x1="92531" y1="21088" x2="92531" y2="21088"/>
                        <a14:foregroundMark x1="95712" y1="27211" x2="95712" y2="27211"/>
                        <a14:foregroundMark x1="96266" y1="45578" x2="96266" y2="45578"/>
                        <a14:foregroundMark x1="95851" y1="57823" x2="95851" y2="57823"/>
                        <a14:foregroundMark x1="95436" y1="68707" x2="95436" y2="68707"/>
                        <a14:foregroundMark x1="93084" y1="75510" x2="93084" y2="75510"/>
                        <a14:foregroundMark x1="89488" y1="80272" x2="89488" y2="80272"/>
                        <a14:foregroundMark x1="87690" y1="76190" x2="87690" y2="76190"/>
                        <a14:foregroundMark x1="85477" y1="62585" x2="85477" y2="62585"/>
                        <a14:foregroundMark x1="86307" y1="71429" x2="86307" y2="71429"/>
                        <a14:foregroundMark x1="90456" y1="86395" x2="90456" y2="86395"/>
                        <a14:foregroundMark x1="94744" y1="83673" x2="94744" y2="83673"/>
                        <a14:foregroundMark x1="96957" y1="68027" x2="96957" y2="68027"/>
                        <a14:foregroundMark x1="97649" y1="54422" x2="97649" y2="54422"/>
                        <a14:foregroundMark x1="97234" y1="36054" x2="97234" y2="36054"/>
                        <a14:foregroundMark x1="95851" y1="21769" x2="95851" y2="21769"/>
                        <a14:foregroundMark x1="97095" y1="34694" x2="97095" y2="34694"/>
                        <a14:foregroundMark x1="97925" y1="48299" x2="97925" y2="48299"/>
                        <a14:foregroundMark x1="97234" y1="40816" x2="97234" y2="40816"/>
                        <a14:foregroundMark x1="85754" y1="28571" x2="85754" y2="28571"/>
                        <a14:foregroundMark x1="85201" y1="36735" x2="85201" y2="36735"/>
                        <a14:foregroundMark x1="86169" y1="24490" x2="86169" y2="24490"/>
                        <a14:foregroundMark x1="88935" y1="13605" x2="88935" y2="13605"/>
                        <a14:foregroundMark x1="90733" y1="12245" x2="90733" y2="12245"/>
                        <a14:foregroundMark x1="96957" y1="29932" x2="96957" y2="29932"/>
                        <a14:foregroundMark x1="97649" y1="34694" x2="97649" y2="34694"/>
                        <a14:foregroundMark x1="97510" y1="31293" x2="97510" y2="31293"/>
                        <a14:foregroundMark x1="97234" y1="27211" x2="97234" y2="27211"/>
                        <a14:foregroundMark x1="96819" y1="23810" x2="96819" y2="23810"/>
                        <a14:foregroundMark x1="96404" y1="21088" x2="96404" y2="21088"/>
                        <a14:foregroundMark x1="95851" y1="18367" x2="95851" y2="18367"/>
                        <a14:foregroundMark x1="95436" y1="15646" x2="95436" y2="15646"/>
                        <a14:foregroundMark x1="94882" y1="12925" x2="94882" y2="12925"/>
                        <a14:foregroundMark x1="93914" y1="9524" x2="93914" y2="9524"/>
                        <a14:foregroundMark x1="92946" y1="8844" x2="92946" y2="8844"/>
                        <a14:foregroundMark x1="91701" y1="7483" x2="91701" y2="7483"/>
                        <a14:foregroundMark x1="90871" y1="7483" x2="90871" y2="7483"/>
                        <a14:foregroundMark x1="89903" y1="8844" x2="89903" y2="8844"/>
                        <a14:foregroundMark x1="88935" y1="10204" x2="88935" y2="10204"/>
                        <a14:foregroundMark x1="88382" y1="12245" x2="88382" y2="12245"/>
                        <a14:foregroundMark x1="87828" y1="14966" x2="87828" y2="14966"/>
                        <a14:foregroundMark x1="87690" y1="17007" x2="87690" y2="17007"/>
                        <a14:foregroundMark x1="87275" y1="18367" x2="87275" y2="18367"/>
                        <a14:foregroundMark x1="86999" y1="19728" x2="86999" y2="19728"/>
                        <a14:foregroundMark x1="86722" y1="19728" x2="86722" y2="19728"/>
                        <a14:foregroundMark x1="86584" y1="21088" x2="86584" y2="21088"/>
                        <a14:foregroundMark x1="86445" y1="21769" x2="86445" y2="21769"/>
                        <a14:foregroundMark x1="86445" y1="22449" x2="86445" y2="22449"/>
                        <a14:foregroundMark x1="85892" y1="25850" x2="85892" y2="25850"/>
                        <a14:foregroundMark x1="85201" y1="30612" x2="85201" y2="30612"/>
                        <a14:foregroundMark x1="50622" y1="44898" x2="50622" y2="44898"/>
                        <a14:foregroundMark x1="50761" y1="42177" x2="50761" y2="42177"/>
                      </a14:backgroundRemoval>
                    </a14:imgEffect>
                  </a14:imgLayer>
                </a14:imgProps>
              </a:ext>
              <a:ext uri="{28A0092B-C50C-407E-A947-70E740481C1C}">
                <a14:useLocalDpi xmlns:a14="http://schemas.microsoft.com/office/drawing/2010/main" val="0"/>
              </a:ext>
            </a:extLst>
          </a:blip>
          <a:srcRect l="57553" t="6573" r="29021" b="8919"/>
          <a:stretch/>
        </p:blipFill>
        <p:spPr bwMode="auto">
          <a:xfrm>
            <a:off x="3257550" y="1447800"/>
            <a:ext cx="856445" cy="115909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Image result for boy scout ranks"/>
          <p:cNvPicPr>
            <a:picLocks noChangeAspect="1" noChangeArrowheads="1"/>
          </p:cNvPicPr>
          <p:nvPr/>
        </p:nvPicPr>
        <p:blipFill rotWithShape="1">
          <a:blip r:embed="rId14">
            <a:extLst>
              <a:ext uri="{BEBA8EAE-BF5A-486C-A8C5-ECC9F3942E4B}">
                <a14:imgProps xmlns:a14="http://schemas.microsoft.com/office/drawing/2010/main">
                  <a14:imgLayer r:embed="rId11">
                    <a14:imgEffect>
                      <a14:backgroundRemoval t="7483" b="89796" l="3043" r="97925">
                        <a14:foregroundMark x1="3043" y1="35374" x2="3043" y2="35374"/>
                        <a14:foregroundMark x1="8299" y1="89796" x2="8299" y2="89796"/>
                        <a14:foregroundMark x1="15214" y1="32653" x2="15214" y2="32653"/>
                        <a14:foregroundMark x1="15491" y1="46939" x2="15491" y2="46939"/>
                        <a14:foregroundMark x1="16183" y1="48299" x2="16183" y2="48299"/>
                        <a14:foregroundMark x1="9129" y1="8163" x2="9129" y2="8163"/>
                        <a14:foregroundMark x1="26141" y1="50340" x2="26141" y2="50340"/>
                        <a14:foregroundMark x1="36929" y1="51701" x2="36929" y2="51701"/>
                        <a14:foregroundMark x1="51037" y1="55102" x2="51037" y2="55102"/>
                        <a14:foregroundMark x1="59613" y1="55102" x2="59613" y2="55102"/>
                        <a14:foregroundMark x1="74965" y1="57823" x2="74965" y2="57823"/>
                        <a14:foregroundMark x1="78008" y1="55102" x2="78008" y2="55102"/>
                        <a14:foregroundMark x1="81051" y1="56463" x2="81051" y2="56463"/>
                        <a14:foregroundMark x1="88520" y1="48299" x2="88520" y2="48299"/>
                        <a14:foregroundMark x1="91840" y1="42177" x2="91840" y2="42177"/>
                        <a14:foregroundMark x1="94744" y1="51701" x2="94744" y2="51701"/>
                        <a14:foregroundMark x1="91010" y1="60544" x2="91010" y2="60544"/>
                        <a14:foregroundMark x1="88797" y1="27211" x2="88797" y2="27211"/>
                        <a14:foregroundMark x1="92531" y1="21088" x2="92531" y2="21088"/>
                        <a14:foregroundMark x1="95712" y1="27211" x2="95712" y2="27211"/>
                        <a14:foregroundMark x1="96266" y1="45578" x2="96266" y2="45578"/>
                        <a14:foregroundMark x1="95851" y1="57823" x2="95851" y2="57823"/>
                        <a14:foregroundMark x1="95436" y1="68707" x2="95436" y2="68707"/>
                        <a14:foregroundMark x1="93084" y1="75510" x2="93084" y2="75510"/>
                        <a14:foregroundMark x1="89488" y1="80272" x2="89488" y2="80272"/>
                        <a14:foregroundMark x1="87690" y1="76190" x2="87690" y2="76190"/>
                        <a14:foregroundMark x1="85477" y1="62585" x2="85477" y2="62585"/>
                        <a14:foregroundMark x1="86307" y1="71429" x2="86307" y2="71429"/>
                        <a14:foregroundMark x1="90456" y1="86395" x2="90456" y2="86395"/>
                        <a14:foregroundMark x1="94744" y1="83673" x2="94744" y2="83673"/>
                        <a14:foregroundMark x1="96957" y1="68027" x2="96957" y2="68027"/>
                        <a14:foregroundMark x1="97649" y1="54422" x2="97649" y2="54422"/>
                        <a14:foregroundMark x1="97234" y1="36054" x2="97234" y2="36054"/>
                        <a14:foregroundMark x1="95851" y1="21769" x2="95851" y2="21769"/>
                        <a14:foregroundMark x1="97095" y1="34694" x2="97095" y2="34694"/>
                        <a14:foregroundMark x1="97925" y1="48299" x2="97925" y2="48299"/>
                        <a14:foregroundMark x1="97234" y1="40816" x2="97234" y2="40816"/>
                        <a14:foregroundMark x1="85754" y1="28571" x2="85754" y2="28571"/>
                        <a14:foregroundMark x1="85201" y1="36735" x2="85201" y2="36735"/>
                        <a14:foregroundMark x1="86169" y1="24490" x2="86169" y2="24490"/>
                        <a14:foregroundMark x1="88935" y1="13605" x2="88935" y2="13605"/>
                        <a14:foregroundMark x1="90733" y1="12245" x2="90733" y2="12245"/>
                        <a14:foregroundMark x1="96957" y1="29932" x2="96957" y2="29932"/>
                        <a14:foregroundMark x1="97649" y1="34694" x2="97649" y2="34694"/>
                        <a14:foregroundMark x1="97510" y1="31293" x2="97510" y2="31293"/>
                        <a14:foregroundMark x1="97234" y1="27211" x2="97234" y2="27211"/>
                        <a14:foregroundMark x1="96819" y1="23810" x2="96819" y2="23810"/>
                        <a14:foregroundMark x1="96404" y1="21088" x2="96404" y2="21088"/>
                        <a14:foregroundMark x1="95851" y1="18367" x2="95851" y2="18367"/>
                        <a14:foregroundMark x1="95436" y1="15646" x2="95436" y2="15646"/>
                        <a14:foregroundMark x1="94882" y1="12925" x2="94882" y2="12925"/>
                        <a14:foregroundMark x1="93914" y1="9524" x2="93914" y2="9524"/>
                        <a14:foregroundMark x1="92946" y1="8844" x2="92946" y2="8844"/>
                        <a14:foregroundMark x1="91701" y1="7483" x2="91701" y2="7483"/>
                        <a14:foregroundMark x1="90871" y1="7483" x2="90871" y2="7483"/>
                        <a14:foregroundMark x1="89903" y1="8844" x2="89903" y2="8844"/>
                        <a14:foregroundMark x1="88935" y1="10204" x2="88935" y2="10204"/>
                        <a14:foregroundMark x1="88382" y1="12245" x2="88382" y2="12245"/>
                        <a14:foregroundMark x1="87828" y1="14966" x2="87828" y2="14966"/>
                        <a14:foregroundMark x1="87690" y1="17007" x2="87690" y2="17007"/>
                        <a14:foregroundMark x1="87275" y1="18367" x2="87275" y2="18367"/>
                        <a14:foregroundMark x1="86999" y1="19728" x2="86999" y2="19728"/>
                        <a14:foregroundMark x1="86722" y1="19728" x2="86722" y2="19728"/>
                        <a14:foregroundMark x1="86584" y1="21088" x2="86584" y2="21088"/>
                        <a14:foregroundMark x1="86445" y1="21769" x2="86445" y2="21769"/>
                        <a14:foregroundMark x1="86445" y1="22449" x2="86445" y2="22449"/>
                        <a14:foregroundMark x1="85892" y1="25850" x2="85892" y2="25850"/>
                        <a14:foregroundMark x1="85201" y1="30612" x2="85201" y2="30612"/>
                        <a14:foregroundMark x1="50622" y1="44898" x2="50622" y2="44898"/>
                        <a14:foregroundMark x1="50761" y1="42177" x2="50761" y2="42177"/>
                      </a14:backgroundRemoval>
                    </a14:imgEffect>
                  </a14:imgLayer>
                </a14:imgProps>
              </a:ext>
              <a:ext uri="{28A0092B-C50C-407E-A947-70E740481C1C}">
                <a14:useLocalDpi xmlns:a14="http://schemas.microsoft.com/office/drawing/2010/main" val="0"/>
              </a:ext>
            </a:extLst>
          </a:blip>
          <a:srcRect l="70878" t="7043" r="15696" b="8449"/>
          <a:stretch/>
        </p:blipFill>
        <p:spPr bwMode="auto">
          <a:xfrm>
            <a:off x="4210050" y="1219200"/>
            <a:ext cx="856445" cy="115909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elated imag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52611" y="971550"/>
            <a:ext cx="874643"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28850" y="2990850"/>
            <a:ext cx="6915150" cy="1143000"/>
          </a:xfrm>
        </p:spPr>
        <p:txBody>
          <a:bodyPr>
            <a:normAutofit fontScale="90000"/>
          </a:bodyPr>
          <a:lstStyle/>
          <a:p>
            <a:r>
              <a:rPr lang="en-US" b="1" dirty="0">
                <a:solidFill>
                  <a:schemeClr val="bg1"/>
                </a:solidFill>
              </a:rPr>
              <a:t>Leave No Trace in BSA Advancement and Awards</a:t>
            </a:r>
          </a:p>
        </p:txBody>
      </p:sp>
      <p:pic>
        <p:nvPicPr>
          <p:cNvPr id="1048" name="Picture 24" descr="Image result for eagle scout meda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42669" y="171450"/>
            <a:ext cx="70535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summit award medal"/>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31461" y="266700"/>
            <a:ext cx="77749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quartermaster award medal"/>
          <p:cNvPicPr>
            <a:picLocks noChangeAspect="1" noChangeArrowheads="1"/>
          </p:cNvPicPr>
          <p:nvPr/>
        </p:nvPicPr>
        <p:blipFill rotWithShape="1">
          <a:blip r:embed="rId18">
            <a:extLst>
              <a:ext uri="{28A0092B-C50C-407E-A947-70E740481C1C}">
                <a14:useLocalDpi xmlns:a14="http://schemas.microsoft.com/office/drawing/2010/main" val="0"/>
              </a:ext>
            </a:extLst>
          </a:blip>
          <a:srcRect r="51081"/>
          <a:stretch/>
        </p:blipFill>
        <p:spPr bwMode="auto">
          <a:xfrm>
            <a:off x="278453" y="257175"/>
            <a:ext cx="82168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Image result for outdoor ethics awareness awar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51378" y="190501"/>
            <a:ext cx="136402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C7308A3D-E0DD-413E-87DF-1C3EFD593AE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64529" y="5485573"/>
            <a:ext cx="984505" cy="971551"/>
          </a:xfrm>
          <a:prstGeom prst="rect">
            <a:avLst/>
          </a:prstGeom>
        </p:spPr>
      </p:pic>
      <p:pic>
        <p:nvPicPr>
          <p:cNvPr id="21" name="Picture 4" descr="Lion Adventure Requirements">
            <a:extLst>
              <a:ext uri="{FF2B5EF4-FFF2-40B4-BE49-F238E27FC236}">
                <a16:creationId xmlns:a16="http://schemas.microsoft.com/office/drawing/2014/main" id="{DFBDDDF6-58A5-4B2B-B2AF-D11D14E1F0D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56167" y="5569524"/>
            <a:ext cx="971551"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7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 Scout Advancement</a:t>
            </a:r>
          </a:p>
        </p:txBody>
      </p:sp>
      <p:sp>
        <p:nvSpPr>
          <p:cNvPr id="3" name="Content Placeholder 2"/>
          <p:cNvSpPr>
            <a:spLocks noGrp="1"/>
          </p:cNvSpPr>
          <p:nvPr>
            <p:ph idx="1"/>
          </p:nvPr>
        </p:nvSpPr>
        <p:spPr>
          <a:xfrm>
            <a:off x="457200" y="1600200"/>
            <a:ext cx="8229600" cy="5257800"/>
          </a:xfrm>
        </p:spPr>
        <p:txBody>
          <a:bodyPr>
            <a:normAutofit fontScale="55000" lnSpcReduction="20000"/>
          </a:bodyPr>
          <a:lstStyle/>
          <a:p>
            <a:pPr marL="0" indent="0">
              <a:buNone/>
            </a:pPr>
            <a:r>
              <a:rPr lang="en-US" sz="4600" dirty="0"/>
              <a:t>Bear Necessities (</a:t>
            </a:r>
            <a:r>
              <a:rPr lang="en-US" sz="4600" i="1" dirty="0"/>
              <a:t>No explicit Leave No Trace requirements</a:t>
            </a:r>
            <a:r>
              <a:rPr lang="en-US" sz="4600" dirty="0"/>
              <a:t>)</a:t>
            </a:r>
          </a:p>
          <a:p>
            <a:pPr marL="0" indent="0">
              <a:buNone/>
            </a:pPr>
            <a:endParaRPr lang="en-US" sz="2000" dirty="0"/>
          </a:p>
          <a:p>
            <a:pPr marL="514350" indent="-514350">
              <a:buFont typeface="+mj-lt"/>
              <a:buAutoNum type="arabicPeriod"/>
            </a:pPr>
            <a:r>
              <a:rPr lang="en-US" sz="3600" dirty="0"/>
              <a:t>While working on your Bear badge, attend one of the following: </a:t>
            </a:r>
          </a:p>
          <a:p>
            <a:pPr marL="914400" lvl="1" indent="-514350">
              <a:buFont typeface="+mj-lt"/>
              <a:buAutoNum type="alphaUcPeriod"/>
            </a:pPr>
            <a:r>
              <a:rPr lang="en-US" sz="3600" dirty="0">
                <a:solidFill>
                  <a:srgbClr val="00B0F0"/>
                </a:solidFill>
              </a:rPr>
              <a:t>A daytime or overnight campout with your pack or family </a:t>
            </a:r>
          </a:p>
          <a:p>
            <a:pPr marL="914400" lvl="1" indent="-514350">
              <a:buFont typeface="+mj-lt"/>
              <a:buAutoNum type="alphaUcPeriod"/>
            </a:pPr>
            <a:r>
              <a:rPr lang="en-US" sz="3600" dirty="0">
                <a:solidFill>
                  <a:srgbClr val="00B0F0"/>
                </a:solidFill>
              </a:rPr>
              <a:t>An outdoor activity with your den or pack </a:t>
            </a:r>
          </a:p>
          <a:p>
            <a:pPr marL="914400" lvl="1" indent="-514350">
              <a:buFont typeface="+mj-lt"/>
              <a:buAutoNum type="alphaUcPeriod"/>
            </a:pPr>
            <a:r>
              <a:rPr lang="en-US" sz="3600" dirty="0">
                <a:solidFill>
                  <a:srgbClr val="00B0F0"/>
                </a:solidFill>
              </a:rPr>
              <a:t>Day camp </a:t>
            </a:r>
          </a:p>
          <a:p>
            <a:pPr marL="914400" lvl="1" indent="-514350">
              <a:buFont typeface="+mj-lt"/>
              <a:buAutoNum type="alphaUcPeriod"/>
            </a:pPr>
            <a:r>
              <a:rPr lang="en-US" sz="3600" dirty="0">
                <a:solidFill>
                  <a:srgbClr val="00B0F0"/>
                </a:solidFill>
              </a:rPr>
              <a:t>Resident camp </a:t>
            </a:r>
          </a:p>
          <a:p>
            <a:pPr marL="514350" indent="-514350">
              <a:buFont typeface="+mj-lt"/>
              <a:buAutoNum type="arabicPeriod"/>
            </a:pPr>
            <a:r>
              <a:rPr lang="en-US" sz="3600" dirty="0">
                <a:solidFill>
                  <a:srgbClr val="00B0F0"/>
                </a:solidFill>
              </a:rPr>
              <a:t>Make a list of items you should take along on the activity </a:t>
            </a:r>
            <a:r>
              <a:rPr lang="en-US" sz="3600" dirty="0"/>
              <a:t>selected in requirement 1. </a:t>
            </a:r>
          </a:p>
          <a:p>
            <a:pPr marL="514350" indent="-514350">
              <a:buFont typeface="+mj-lt"/>
              <a:buAutoNum type="arabicPeriod"/>
            </a:pPr>
            <a:r>
              <a:rPr lang="en-US" sz="3600" dirty="0">
                <a:solidFill>
                  <a:srgbClr val="00B0F0"/>
                </a:solidFill>
              </a:rPr>
              <a:t>Make a list of equipment that the group should bring</a:t>
            </a:r>
            <a:r>
              <a:rPr lang="en-US" sz="3600" dirty="0"/>
              <a:t> along in addition to each Scout’s personal gear for the activity selected in requirement 1. </a:t>
            </a:r>
          </a:p>
          <a:p>
            <a:pPr marL="514350" indent="-514350">
              <a:buFont typeface="+mj-lt"/>
              <a:buAutoNum type="arabicPeriod"/>
            </a:pPr>
            <a:r>
              <a:rPr lang="en-US" sz="3600" dirty="0">
                <a:solidFill>
                  <a:srgbClr val="00B0F0"/>
                </a:solidFill>
              </a:rPr>
              <a:t>Help set up a tent. Determine a good spot for the tent, and explain to your den leader why you picked it. </a:t>
            </a:r>
          </a:p>
          <a:p>
            <a:pPr marL="514350" indent="-514350">
              <a:buFont typeface="+mj-lt"/>
              <a:buAutoNum type="arabicPeriod"/>
            </a:pPr>
            <a:r>
              <a:rPr lang="en-US" sz="3600" dirty="0"/>
              <a:t>Demonstrate how to tie two half hitches and explain what the hitch is used for. </a:t>
            </a:r>
          </a:p>
          <a:p>
            <a:pPr marL="514350" indent="-514350">
              <a:buFont typeface="+mj-lt"/>
              <a:buAutoNum type="arabicPeriod"/>
            </a:pPr>
            <a:r>
              <a:rPr lang="en-US" sz="3600" dirty="0"/>
              <a:t>Learn how to read a thermometer and a barometer. Keep track of the temperature and barometric pressure readings and the actual weather at the same time every day for seven days.</a:t>
            </a:r>
          </a:p>
        </p:txBody>
      </p:sp>
      <p:pic>
        <p:nvPicPr>
          <p:cNvPr id="5" name="Picture 1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228600"/>
            <a:ext cx="9715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756" y="1487556"/>
            <a:ext cx="51435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870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 Scout Advancement</a:t>
            </a:r>
          </a:p>
        </p:txBody>
      </p:sp>
      <p:sp>
        <p:nvSpPr>
          <p:cNvPr id="3" name="Content Placeholder 2"/>
          <p:cNvSpPr>
            <a:spLocks noGrp="1"/>
          </p:cNvSpPr>
          <p:nvPr>
            <p:ph idx="1"/>
          </p:nvPr>
        </p:nvSpPr>
        <p:spPr/>
        <p:txBody>
          <a:bodyPr>
            <a:normAutofit/>
          </a:bodyPr>
          <a:lstStyle/>
          <a:p>
            <a:r>
              <a:rPr lang="en-US" dirty="0"/>
              <a:t>Webelos Walkabout requirement 5</a:t>
            </a:r>
          </a:p>
          <a:p>
            <a:endParaRPr lang="en-US" dirty="0"/>
          </a:p>
          <a:p>
            <a:pPr marL="514350" indent="-514350">
              <a:buFont typeface="+mj-lt"/>
              <a:buAutoNum type="arabicPeriod" startAt="3"/>
            </a:pPr>
            <a:r>
              <a:rPr lang="en-US" dirty="0">
                <a:solidFill>
                  <a:srgbClr val="FFFF00"/>
                </a:solidFill>
              </a:rPr>
              <a:t>Recite the Outdoor Code and the Leave No Trace Principles for Kids from memory. </a:t>
            </a:r>
            <a:r>
              <a:rPr lang="en-US" dirty="0"/>
              <a:t>Talk about how you can </a:t>
            </a:r>
            <a:r>
              <a:rPr lang="en-US" dirty="0">
                <a:solidFill>
                  <a:srgbClr val="FFFF00"/>
                </a:solidFill>
              </a:rPr>
              <a:t>demonstrate them </a:t>
            </a:r>
            <a:r>
              <a:rPr lang="en-US" dirty="0"/>
              <a:t>on your Webelos adventures.</a:t>
            </a:r>
          </a:p>
        </p:txBody>
      </p:sp>
      <p:pic>
        <p:nvPicPr>
          <p:cNvPr id="5" name="Picture 16" descr="Image result for cub scout webelos rank"/>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13" b="97588" l="1910" r="97186">
                        <a14:foregroundMark x1="1910" y1="49447" x2="1910" y2="49447"/>
                        <a14:foregroundMark x1="49548" y1="97588" x2="49548" y2="97588"/>
                        <a14:foregroundMark x1="97186" y1="50151" x2="97186" y2="50151"/>
                        <a14:foregroundMark x1="49749" y1="2513" x2="49749" y2="2513"/>
                      </a14:backgroundRemoval>
                    </a14:imgEffect>
                  </a14:imgLayer>
                </a14:imgProps>
              </a:ext>
              <a:ext uri="{28A0092B-C50C-407E-A947-70E740481C1C}">
                <a14:useLocalDpi xmlns:a14="http://schemas.microsoft.com/office/drawing/2010/main" val="0"/>
              </a:ext>
            </a:extLst>
          </a:blip>
          <a:srcRect/>
          <a:stretch>
            <a:fillRect/>
          </a:stretch>
        </p:blipFill>
        <p:spPr bwMode="auto">
          <a:xfrm>
            <a:off x="7772400" y="228600"/>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669156" y="1454427"/>
            <a:ext cx="993913" cy="993913"/>
            <a:chOff x="6364356" y="2461592"/>
            <a:chExt cx="993913" cy="993913"/>
          </a:xfrm>
        </p:grpSpPr>
        <p:sp>
          <p:nvSpPr>
            <p:cNvPr id="4" name="Flowchart: Decision 3"/>
            <p:cNvSpPr/>
            <p:nvPr/>
          </p:nvSpPr>
          <p:spPr>
            <a:xfrm>
              <a:off x="6400800" y="2514600"/>
              <a:ext cx="914400" cy="914400"/>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Image result for webelos walkabout cub scou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0" t="5225" r="4199" b="3248"/>
            <a:stretch/>
          </p:blipFill>
          <p:spPr bwMode="auto">
            <a:xfrm>
              <a:off x="6364356" y="2461592"/>
              <a:ext cx="993913" cy="9939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7466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 Scout Advancement</a:t>
            </a:r>
          </a:p>
        </p:txBody>
      </p:sp>
      <p:sp>
        <p:nvSpPr>
          <p:cNvPr id="3" name="Content Placeholder 2"/>
          <p:cNvSpPr>
            <a:spLocks noGrp="1"/>
          </p:cNvSpPr>
          <p:nvPr>
            <p:ph idx="1"/>
          </p:nvPr>
        </p:nvSpPr>
        <p:spPr/>
        <p:txBody>
          <a:bodyPr>
            <a:normAutofit lnSpcReduction="10000"/>
          </a:bodyPr>
          <a:lstStyle/>
          <a:p>
            <a:pPr marL="0" indent="0">
              <a:buNone/>
            </a:pPr>
            <a:r>
              <a:rPr lang="en-US" dirty="0"/>
              <a:t>Outdoorsman (Camper in handbook)</a:t>
            </a:r>
          </a:p>
          <a:p>
            <a:r>
              <a:rPr lang="en-US" dirty="0"/>
              <a:t>Option A, req.5</a:t>
            </a:r>
          </a:p>
          <a:p>
            <a:r>
              <a:rPr lang="en-US" dirty="0"/>
              <a:t>Option B, req. 4</a:t>
            </a:r>
          </a:p>
          <a:p>
            <a:pPr marL="0" indent="0">
              <a:buNone/>
            </a:pPr>
            <a:r>
              <a:rPr lang="en-US" dirty="0">
                <a:solidFill>
                  <a:srgbClr val="FFFF00"/>
                </a:solidFill>
              </a:rPr>
              <a:t>Recite the Outdoor Code and the Leave No Trace Principles </a:t>
            </a:r>
            <a:r>
              <a:rPr lang="en-US" dirty="0"/>
              <a:t>for Kids </a:t>
            </a:r>
            <a:r>
              <a:rPr lang="en-US" dirty="0">
                <a:solidFill>
                  <a:srgbClr val="FFFF00"/>
                </a:solidFill>
              </a:rPr>
              <a:t>from memory</a:t>
            </a:r>
            <a:r>
              <a:rPr lang="en-US" dirty="0"/>
              <a:t>. Talk about how you can </a:t>
            </a:r>
            <a:r>
              <a:rPr lang="en-US" dirty="0">
                <a:solidFill>
                  <a:srgbClr val="FFFF00"/>
                </a:solidFill>
              </a:rPr>
              <a:t>demonstrate them while you are working on your Arrow of Light</a:t>
            </a:r>
            <a:r>
              <a:rPr lang="en-US" dirty="0"/>
              <a:t>. After one outing, </a:t>
            </a:r>
            <a:r>
              <a:rPr lang="en-US" dirty="0">
                <a:solidFill>
                  <a:srgbClr val="FFFF00"/>
                </a:solidFill>
              </a:rPr>
              <a:t>list the things you did to follow the Outdoor Code and Leave No Trace</a:t>
            </a:r>
            <a:r>
              <a:rPr lang="en-US" dirty="0"/>
              <a:t>. </a:t>
            </a:r>
          </a:p>
          <a:p>
            <a:endParaRPr lang="en-US" dirty="0"/>
          </a:p>
        </p:txBody>
      </p:sp>
      <p:pic>
        <p:nvPicPr>
          <p:cNvPr id="6" name="Picture 18" descr="Image result for cub scout arrow of light ran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830" y="457200"/>
            <a:ext cx="13716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ebelos camper adven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00200"/>
            <a:ext cx="685800" cy="68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681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 Scout Advancement</a:t>
            </a:r>
          </a:p>
        </p:txBody>
      </p:sp>
      <p:sp>
        <p:nvSpPr>
          <p:cNvPr id="3" name="Content Placeholder 2"/>
          <p:cNvSpPr>
            <a:spLocks noGrp="1"/>
          </p:cNvSpPr>
          <p:nvPr>
            <p:ph idx="1"/>
          </p:nvPr>
        </p:nvSpPr>
        <p:spPr/>
        <p:txBody>
          <a:bodyPr>
            <a:normAutofit/>
          </a:bodyPr>
          <a:lstStyle/>
          <a:p>
            <a:pPr marL="0" indent="0">
              <a:buNone/>
            </a:pPr>
            <a:r>
              <a:rPr lang="en-US" dirty="0"/>
              <a:t>Scouting Adventure requirement 1</a:t>
            </a:r>
          </a:p>
          <a:p>
            <a:pPr marL="0" indent="0">
              <a:buNone/>
            </a:pPr>
            <a:endParaRPr lang="en-US" dirty="0"/>
          </a:p>
          <a:p>
            <a:pPr marL="514350" indent="-514350">
              <a:buFont typeface="+mj-lt"/>
              <a:buAutoNum type="alphaLcPeriod"/>
            </a:pPr>
            <a:r>
              <a:rPr lang="en-US" dirty="0">
                <a:solidFill>
                  <a:srgbClr val="FFFF00"/>
                </a:solidFill>
              </a:rPr>
              <a:t>Repeat from memory the Outdoor Code</a:t>
            </a:r>
            <a:r>
              <a:rPr lang="en-US" dirty="0"/>
              <a:t>. In your own words, </a:t>
            </a:r>
            <a:r>
              <a:rPr lang="en-US" dirty="0">
                <a:solidFill>
                  <a:srgbClr val="FFFF00"/>
                </a:solidFill>
              </a:rPr>
              <a:t>explain what the Outdoor Code means to you</a:t>
            </a:r>
            <a:r>
              <a:rPr lang="en-US" dirty="0"/>
              <a:t>. </a:t>
            </a:r>
          </a:p>
          <a:p>
            <a:pPr marL="514350" indent="-514350">
              <a:buFont typeface="+mj-lt"/>
              <a:buAutoNum type="alphaLcPeriod"/>
            </a:pPr>
            <a:endParaRPr lang="en-US" dirty="0"/>
          </a:p>
          <a:p>
            <a:endParaRPr lang="en-US" dirty="0"/>
          </a:p>
          <a:p>
            <a:endParaRPr lang="en-US" dirty="0"/>
          </a:p>
        </p:txBody>
      </p:sp>
      <p:pic>
        <p:nvPicPr>
          <p:cNvPr id="6" name="Picture 18" descr="Image result for cub scout arrow of light ran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830" y="457200"/>
            <a:ext cx="13716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webelos scouting adventu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652" t="5268" r="10210" b="7358"/>
          <a:stretch/>
        </p:blipFill>
        <p:spPr bwMode="auto">
          <a:xfrm>
            <a:off x="6904382" y="1580323"/>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076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lstStyle/>
          <a:p>
            <a:r>
              <a:rPr lang="en-US" dirty="0"/>
              <a:t>Cub Scout Awards</a:t>
            </a:r>
          </a:p>
        </p:txBody>
      </p:sp>
      <p:sp>
        <p:nvSpPr>
          <p:cNvPr id="3" name="Content Placeholder 2"/>
          <p:cNvSpPr>
            <a:spLocks noGrp="1"/>
          </p:cNvSpPr>
          <p:nvPr>
            <p:ph idx="1"/>
          </p:nvPr>
        </p:nvSpPr>
        <p:spPr/>
        <p:txBody>
          <a:bodyPr>
            <a:normAutofit/>
          </a:bodyPr>
          <a:lstStyle/>
          <a:p>
            <a:pPr marL="0" indent="0">
              <a:buNone/>
            </a:pPr>
            <a:r>
              <a:rPr lang="en-US" dirty="0"/>
              <a:t>Outdoor Activity Award</a:t>
            </a:r>
          </a:p>
          <a:p>
            <a:pPr lvl="1"/>
            <a:r>
              <a:rPr lang="en-US" dirty="0"/>
              <a:t>Different requirements for each rank</a:t>
            </a:r>
          </a:p>
          <a:p>
            <a:pPr lvl="1"/>
            <a:r>
              <a:rPr lang="en-US" dirty="0"/>
              <a:t>Requirements based on Adventures which include Leave No Trace</a:t>
            </a:r>
          </a:p>
          <a:p>
            <a:pPr lvl="1"/>
            <a:r>
              <a:rPr lang="en-US" dirty="0"/>
              <a:t>Participate in outdoor activities: (4,5,6,7)</a:t>
            </a:r>
          </a:p>
        </p:txBody>
      </p:sp>
      <p:pic>
        <p:nvPicPr>
          <p:cNvPr id="7" name="Picture 2" descr="http://www.pack3545.us/images%20artwork/cub-scout-outdoor-activity-awar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28600"/>
            <a:ext cx="2687052" cy="1371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Image result for cub scout outdoor activity award"/>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000" b="91556" l="8000" r="92889">
                        <a14:foregroundMark x1="8000" y1="51556" x2="8000" y2="51556"/>
                        <a14:foregroundMark x1="51111" y1="91556" x2="51111" y2="91556"/>
                        <a14:foregroundMark x1="93333" y1="47111" x2="93333" y2="47111"/>
                        <a14:foregroundMark x1="51111" y1="8000" x2="51111" y2="8000"/>
                      </a14:backgroundRemoval>
                    </a14:imgEffect>
                  </a14:imgLayer>
                </a14:imgProps>
              </a:ext>
              <a:ext uri="{28A0092B-C50C-407E-A947-70E740481C1C}">
                <a14:useLocalDpi xmlns:a14="http://schemas.microsoft.com/office/drawing/2010/main" val="0"/>
              </a:ext>
            </a:extLst>
          </a:blip>
          <a:srcRect/>
          <a:stretch>
            <a:fillRect/>
          </a:stretch>
        </p:blipFill>
        <p:spPr bwMode="auto">
          <a:xfrm>
            <a:off x="8001000" y="1371600"/>
            <a:ext cx="842962" cy="8429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4114800"/>
            <a:ext cx="41148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dirty="0"/>
              <a:t>Nature hike</a:t>
            </a:r>
          </a:p>
          <a:p>
            <a:pPr marL="285750" indent="-285750">
              <a:buFont typeface="Arial" panose="020B0604020202020204" pitchFamily="34" charset="0"/>
              <a:buChar char="•"/>
            </a:pPr>
            <a:r>
              <a:rPr lang="en-US" dirty="0"/>
              <a:t>Picnic or park fun day</a:t>
            </a:r>
          </a:p>
          <a:p>
            <a:pPr marL="285750" indent="-285750">
              <a:buFont typeface="Arial" panose="020B0604020202020204" pitchFamily="34" charset="0"/>
              <a:buChar char="•"/>
            </a:pPr>
            <a:r>
              <a:rPr lang="en-US" dirty="0"/>
              <a:t>Explain the buddy system</a:t>
            </a:r>
          </a:p>
          <a:p>
            <a:pPr marL="285750" indent="-285750">
              <a:buFont typeface="Arial" panose="020B0604020202020204" pitchFamily="34" charset="0"/>
              <a:buChar char="•"/>
            </a:pPr>
            <a:r>
              <a:rPr lang="en-US" dirty="0"/>
              <a:t>Pack overnighter</a:t>
            </a:r>
          </a:p>
          <a:p>
            <a:pPr marL="285750" indent="-285750">
              <a:buFont typeface="Arial" panose="020B0604020202020204" pitchFamily="34" charset="0"/>
              <a:buChar char="•"/>
            </a:pPr>
            <a:r>
              <a:rPr lang="en-US" dirty="0"/>
              <a:t>Outdoor service project</a:t>
            </a:r>
          </a:p>
          <a:p>
            <a:pPr marL="285750" indent="-285750">
              <a:buFont typeface="Arial" panose="020B0604020202020204" pitchFamily="34" charset="0"/>
              <a:buChar char="•"/>
            </a:pPr>
            <a:r>
              <a:rPr lang="en-US" dirty="0"/>
              <a:t>Nature/conservation project</a:t>
            </a:r>
          </a:p>
          <a:p>
            <a:pPr marL="285750" indent="-285750">
              <a:buFont typeface="Arial" panose="020B0604020202020204" pitchFamily="34" charset="0"/>
              <a:buChar char="•"/>
            </a:pPr>
            <a:r>
              <a:rPr lang="en-US" dirty="0"/>
              <a:t>Earn the Summertime Pack Award</a:t>
            </a:r>
          </a:p>
          <a:p>
            <a:pPr marL="285750" indent="-285750">
              <a:buFont typeface="Arial" panose="020B0604020202020204" pitchFamily="34" charset="0"/>
              <a:buChar char="•"/>
            </a:pPr>
            <a:r>
              <a:rPr lang="en-US" dirty="0"/>
              <a:t>Nature observation activity</a:t>
            </a:r>
          </a:p>
          <a:p>
            <a:pPr marL="285750" indent="-285750" algn="ctr">
              <a:buFont typeface="Arial" panose="020B0604020202020204" pitchFamily="34" charset="0"/>
              <a:buChar char="•"/>
            </a:pPr>
            <a:endParaRPr lang="en-US" dirty="0"/>
          </a:p>
        </p:txBody>
      </p:sp>
      <p:sp>
        <p:nvSpPr>
          <p:cNvPr id="8" name="Rectangle 7"/>
          <p:cNvSpPr/>
          <p:nvPr/>
        </p:nvSpPr>
        <p:spPr>
          <a:xfrm>
            <a:off x="4572000" y="4114800"/>
            <a:ext cx="38862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dirty="0"/>
              <a:t>Outdoor aquatics activity</a:t>
            </a:r>
          </a:p>
          <a:p>
            <a:pPr marL="285750" indent="-285750">
              <a:buFont typeface="Arial" panose="020B0604020202020204" pitchFamily="34" charset="0"/>
              <a:buChar char="•"/>
            </a:pPr>
            <a:r>
              <a:rPr lang="en-US" dirty="0"/>
              <a:t>Outdoor campfire program</a:t>
            </a:r>
          </a:p>
          <a:p>
            <a:pPr marL="285750" indent="-285750">
              <a:buFont typeface="Arial" panose="020B0604020202020204" pitchFamily="34" charset="0"/>
              <a:buChar char="•"/>
            </a:pPr>
            <a:r>
              <a:rPr lang="en-US" dirty="0"/>
              <a:t>Outdoor sporting event</a:t>
            </a:r>
          </a:p>
          <a:p>
            <a:pPr marL="285750" indent="-285750">
              <a:buFont typeface="Arial" panose="020B0604020202020204" pitchFamily="34" charset="0"/>
              <a:buChar char="•"/>
            </a:pPr>
            <a:r>
              <a:rPr lang="en-US" dirty="0"/>
              <a:t>Outdoor interfaith or other worship service.</a:t>
            </a:r>
          </a:p>
          <a:p>
            <a:pPr marL="285750" indent="-285750">
              <a:buFont typeface="Arial" panose="020B0604020202020204" pitchFamily="34" charset="0"/>
              <a:buChar char="•"/>
            </a:pPr>
            <a:r>
              <a:rPr lang="en-US" dirty="0"/>
              <a:t>Explore a local city, county, state, or national park</a:t>
            </a:r>
          </a:p>
          <a:p>
            <a:pPr marL="285750" indent="-285750">
              <a:buFont typeface="Arial" panose="020B0604020202020204" pitchFamily="34" charset="0"/>
              <a:buChar char="•"/>
            </a:pPr>
            <a:r>
              <a:rPr lang="en-US" dirty="0"/>
              <a:t>Invent an outside game and play it outside</a:t>
            </a:r>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3879737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Right 9"/>
          <p:cNvSpPr/>
          <p:nvPr/>
        </p:nvSpPr>
        <p:spPr>
          <a:xfrm>
            <a:off x="457200" y="3657600"/>
            <a:ext cx="8229600" cy="914400"/>
          </a:xfrm>
          <a:prstGeom prst="rightArrow">
            <a:avLst>
              <a:gd name="adj1" fmla="val 66232"/>
              <a:gd name="adj2" fmla="val 63333"/>
            </a:avLst>
          </a:prstGeom>
          <a:gradFill flip="none" rotWithShape="1">
            <a:gsLst>
              <a:gs pos="100000">
                <a:srgbClr val="FFC000"/>
              </a:gs>
              <a:gs pos="73000">
                <a:schemeClr val="accent6">
                  <a:lumMod val="50000"/>
                </a:schemeClr>
              </a:gs>
              <a:gs pos="34000">
                <a:schemeClr val="accent6">
                  <a:lumMod val="50000"/>
                </a:schemeClr>
              </a:gs>
              <a:gs pos="8000">
                <a:srgbClr val="FF0000"/>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a:t>Evolution of Outdoor Ethics in </a:t>
            </a:r>
            <a:br>
              <a:rPr lang="en-US" dirty="0"/>
            </a:br>
            <a:r>
              <a:rPr lang="en-US" dirty="0"/>
              <a:t>Scouts BSA Advancement</a:t>
            </a:r>
          </a:p>
        </p:txBody>
      </p:sp>
      <p:sp>
        <p:nvSpPr>
          <p:cNvPr id="3" name="Content Placeholder 2"/>
          <p:cNvSpPr>
            <a:spLocks noGrp="1"/>
          </p:cNvSpPr>
          <p:nvPr>
            <p:ph idx="1"/>
          </p:nvPr>
        </p:nvSpPr>
        <p:spPr>
          <a:xfrm>
            <a:off x="457200" y="3841564"/>
            <a:ext cx="8229600" cy="549964"/>
          </a:xfrm>
        </p:spPr>
        <p:txBody>
          <a:bodyPr>
            <a:normAutofit/>
          </a:bodyPr>
          <a:lstStyle/>
          <a:p>
            <a:pPr marL="0" indent="0">
              <a:buNone/>
            </a:pPr>
            <a:r>
              <a:rPr lang="en-US" sz="2800" dirty="0"/>
              <a:t>Repeat &amp; Explain       Demonstrate                   Teach    </a:t>
            </a:r>
          </a:p>
        </p:txBody>
      </p:sp>
      <p:pic>
        <p:nvPicPr>
          <p:cNvPr id="1030" name="Picture 6" descr="Image result for boy scout ranks"/>
          <p:cNvPicPr>
            <a:picLocks noChangeAspect="1" noChangeArrowheads="1"/>
          </p:cNvPicPr>
          <p:nvPr/>
        </p:nvPicPr>
        <p:blipFill rotWithShape="1">
          <a:blip r:embed="rId2">
            <a:extLst>
              <a:ext uri="{28A0092B-C50C-407E-A947-70E740481C1C}">
                <a14:useLocalDpi xmlns:a14="http://schemas.microsoft.com/office/drawing/2010/main" val="0"/>
              </a:ext>
            </a:extLst>
          </a:blip>
          <a:srcRect l="13793" r="43376"/>
          <a:stretch/>
        </p:blipFill>
        <p:spPr bwMode="auto">
          <a:xfrm>
            <a:off x="2514600" y="2514600"/>
            <a:ext cx="2839453" cy="11279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mage result for boy scout ranks"/>
          <p:cNvPicPr>
            <a:picLocks noChangeAspect="1" noChangeArrowheads="1"/>
          </p:cNvPicPr>
          <p:nvPr/>
        </p:nvPicPr>
        <p:blipFill rotWithShape="1">
          <a:blip r:embed="rId2">
            <a:extLst>
              <a:ext uri="{28A0092B-C50C-407E-A947-70E740481C1C}">
                <a14:useLocalDpi xmlns:a14="http://schemas.microsoft.com/office/drawing/2010/main" val="0"/>
              </a:ext>
            </a:extLst>
          </a:blip>
          <a:srcRect r="85965"/>
          <a:stretch/>
        </p:blipFill>
        <p:spPr bwMode="auto">
          <a:xfrm>
            <a:off x="457200" y="2514600"/>
            <a:ext cx="930442" cy="112791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Image result for boy scout ranks"/>
          <p:cNvPicPr>
            <a:picLocks noChangeAspect="1" noChangeArrowheads="1"/>
          </p:cNvPicPr>
          <p:nvPr/>
        </p:nvPicPr>
        <p:blipFill rotWithShape="1">
          <a:blip r:embed="rId2">
            <a:extLst>
              <a:ext uri="{28A0092B-C50C-407E-A947-70E740481C1C}">
                <a14:useLocalDpi xmlns:a14="http://schemas.microsoft.com/office/drawing/2010/main" val="0"/>
              </a:ext>
            </a:extLst>
          </a:blip>
          <a:srcRect l="56201"/>
          <a:stretch/>
        </p:blipFill>
        <p:spPr bwMode="auto">
          <a:xfrm>
            <a:off x="5943600" y="2514600"/>
            <a:ext cx="2903621" cy="11279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outdoor ethics awareness a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800600"/>
            <a:ext cx="1655745" cy="16603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800600"/>
            <a:ext cx="1172766"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787401B-D378-5F85-F4F9-E39F292054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1253" y="5027456"/>
            <a:ext cx="2912347" cy="107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572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Scouts BSA Advancement</a:t>
            </a:r>
            <a:br>
              <a:rPr lang="en-US" dirty="0"/>
            </a:br>
            <a:r>
              <a:rPr lang="en-US" sz="2700" dirty="0">
                <a:solidFill>
                  <a:srgbClr val="FFFF00"/>
                </a:solidFill>
                <a:latin typeface="+mn-lt"/>
                <a:ea typeface="+mn-ea"/>
                <a:cs typeface="+mn-cs"/>
              </a:rPr>
              <a:t>(2022 Updates)</a:t>
            </a:r>
            <a:endParaRPr lang="en-US" sz="3300" dirty="0">
              <a:solidFill>
                <a:srgbClr val="FFFF00"/>
              </a:solidFill>
              <a:latin typeface="+mn-lt"/>
              <a:ea typeface="+mn-ea"/>
              <a:cs typeface="+mn-cs"/>
            </a:endParaRPr>
          </a:p>
        </p:txBody>
      </p:sp>
      <p:sp>
        <p:nvSpPr>
          <p:cNvPr id="3" name="Content Placeholder 2"/>
          <p:cNvSpPr>
            <a:spLocks noGrp="1"/>
          </p:cNvSpPr>
          <p:nvPr>
            <p:ph idx="1"/>
          </p:nvPr>
        </p:nvSpPr>
        <p:spPr>
          <a:xfrm>
            <a:off x="457200" y="3429000"/>
            <a:ext cx="8229600" cy="2697163"/>
          </a:xfrm>
        </p:spPr>
        <p:txBody>
          <a:bodyPr>
            <a:normAutofit fontScale="92500" lnSpcReduction="20000"/>
          </a:bodyPr>
          <a:lstStyle/>
          <a:p>
            <a:pPr marL="0" indent="0">
              <a:buNone/>
            </a:pPr>
            <a:r>
              <a:rPr lang="en-US" dirty="0"/>
              <a:t>Scout </a:t>
            </a:r>
          </a:p>
          <a:p>
            <a:pPr marL="0" indent="0">
              <a:buNone/>
            </a:pPr>
            <a:r>
              <a:rPr lang="en-US" dirty="0"/>
              <a:t>1e: Repeat from memory the Outdoor Code. </a:t>
            </a:r>
            <a:r>
              <a:rPr lang="en-US" dirty="0">
                <a:solidFill>
                  <a:srgbClr val="FFFF00"/>
                </a:solidFill>
              </a:rPr>
              <a:t>List the seven principles of Leave No Trace.  Explain the difference between the two.</a:t>
            </a:r>
          </a:p>
          <a:p>
            <a:pPr marL="0" indent="0">
              <a:buNone/>
            </a:pPr>
            <a:r>
              <a:rPr lang="en-US" dirty="0"/>
              <a:t>5: Tell what you need to know about using a pocketknife safely</a:t>
            </a:r>
            <a:r>
              <a:rPr lang="en-US" dirty="0">
                <a:solidFill>
                  <a:srgbClr val="FFFF00"/>
                </a:solidFill>
              </a:rPr>
              <a:t> and responsibly.  </a:t>
            </a:r>
          </a:p>
        </p:txBody>
      </p:sp>
      <p:pic>
        <p:nvPicPr>
          <p:cNvPr id="7" name="Picture 20" descr="Image result for boy scout ranks"/>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63" b="89796" l="3043" r="16183">
                        <a14:foregroundMark x1="3043" y1="35374" x2="3043" y2="35374"/>
                        <a14:foregroundMark x1="8299" y1="89796" x2="8299" y2="89796"/>
                        <a14:foregroundMark x1="15214" y1="32653" x2="15214" y2="32653"/>
                        <a14:foregroundMark x1="15491" y1="46939" x2="15491" y2="46939"/>
                        <a14:foregroundMark x1="16183" y1="48299" x2="16183" y2="48299"/>
                        <a14:foregroundMark x1="9129" y1="8163" x2="9129" y2="8163"/>
                      </a14:backgroundRemoval>
                    </a14:imgEffect>
                  </a14:imgLayer>
                </a14:imgProps>
              </a:ext>
              <a:ext uri="{28A0092B-C50C-407E-A947-70E740481C1C}">
                <a14:useLocalDpi xmlns:a14="http://schemas.microsoft.com/office/drawing/2010/main" val="0"/>
              </a:ext>
            </a:extLst>
          </a:blip>
          <a:srcRect l="2132" r="83533"/>
          <a:stretch/>
        </p:blipFill>
        <p:spPr bwMode="auto">
          <a:xfrm>
            <a:off x="3898230" y="1451810"/>
            <a:ext cx="1371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66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Scouts BSA Advancement</a:t>
            </a:r>
            <a:br>
              <a:rPr lang="en-US" dirty="0"/>
            </a:br>
            <a:r>
              <a:rPr lang="en-US" sz="2700" dirty="0">
                <a:solidFill>
                  <a:srgbClr val="FFFF00"/>
                </a:solidFill>
                <a:latin typeface="+mn-lt"/>
                <a:ea typeface="+mn-ea"/>
                <a:cs typeface="+mn-cs"/>
              </a:rPr>
              <a:t>(2022 Updates)</a:t>
            </a:r>
          </a:p>
        </p:txBody>
      </p:sp>
      <p:sp>
        <p:nvSpPr>
          <p:cNvPr id="3" name="Content Placeholder 2"/>
          <p:cNvSpPr>
            <a:spLocks noGrp="1"/>
          </p:cNvSpPr>
          <p:nvPr>
            <p:ph idx="1"/>
          </p:nvPr>
        </p:nvSpPr>
        <p:spPr>
          <a:xfrm>
            <a:off x="457200" y="3429000"/>
            <a:ext cx="8229600" cy="2697163"/>
          </a:xfrm>
        </p:spPr>
        <p:txBody>
          <a:bodyPr>
            <a:normAutofit fontScale="70000" lnSpcReduction="20000"/>
          </a:bodyPr>
          <a:lstStyle/>
          <a:p>
            <a:pPr marL="0" indent="0">
              <a:buNone/>
            </a:pPr>
            <a:r>
              <a:rPr lang="en-US" dirty="0"/>
              <a:t>Tenderfoot</a:t>
            </a:r>
          </a:p>
          <a:p>
            <a:pPr marL="0" indent="0">
              <a:buNone/>
            </a:pPr>
            <a:r>
              <a:rPr lang="en-US" strike="sngStrike" dirty="0">
                <a:solidFill>
                  <a:schemeClr val="accent6">
                    <a:lumMod val="40000"/>
                    <a:lumOff val="60000"/>
                  </a:schemeClr>
                </a:solidFill>
              </a:rPr>
              <a:t>1.c: Tell how you practiced the Outdoor Code on a campout or outing. </a:t>
            </a:r>
          </a:p>
          <a:p>
            <a:pPr marL="0" indent="0">
              <a:buNone/>
            </a:pPr>
            <a:r>
              <a:rPr lang="en-US" dirty="0"/>
              <a:t>1c: </a:t>
            </a:r>
            <a:r>
              <a:rPr lang="en-US" dirty="0">
                <a:solidFill>
                  <a:srgbClr val="FFFF00"/>
                </a:solidFill>
              </a:rPr>
              <a:t>Explain how you demonstrated the Outdoor Code and Leave No Trace on campouts or outings.  </a:t>
            </a:r>
          </a:p>
          <a:p>
            <a:pPr marL="0" indent="0">
              <a:buNone/>
            </a:pPr>
            <a:r>
              <a:rPr lang="en-US" dirty="0"/>
              <a:t>5c:  Explain the rules of safe </a:t>
            </a:r>
            <a:r>
              <a:rPr lang="en-US" dirty="0">
                <a:solidFill>
                  <a:srgbClr val="FFFF00"/>
                </a:solidFill>
              </a:rPr>
              <a:t>and responsible </a:t>
            </a:r>
            <a:r>
              <a:rPr lang="en-US" dirty="0"/>
              <a:t>hiking, both on the highway and cross-country, during the day and at night. </a:t>
            </a:r>
          </a:p>
          <a:p>
            <a:pPr marL="0" indent="0">
              <a:buNone/>
            </a:pPr>
            <a:endParaRPr lang="en-US" dirty="0"/>
          </a:p>
          <a:p>
            <a:pPr marL="0" indent="0">
              <a:buNone/>
            </a:pPr>
            <a:r>
              <a:rPr lang="en-US" dirty="0"/>
              <a:t> </a:t>
            </a:r>
          </a:p>
        </p:txBody>
      </p:sp>
      <p:pic>
        <p:nvPicPr>
          <p:cNvPr id="8" name="Picture 20" descr="Image result for boy scout ranks"/>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483" b="89796" l="3043" r="29322">
                        <a14:foregroundMark x1="3043" y1="35374" x2="3043" y2="35374"/>
                        <a14:foregroundMark x1="8299" y1="89796" x2="8299" y2="89796"/>
                        <a14:foregroundMark x1="15214" y1="32653" x2="15214" y2="32653"/>
                        <a14:foregroundMark x1="15491" y1="46939" x2="15491" y2="46939"/>
                        <a14:foregroundMark x1="16183" y1="48299" x2="16183" y2="48299"/>
                        <a14:foregroundMark x1="9129" y1="8163" x2="9129" y2="8163"/>
                        <a14:foregroundMark x1="23790" y1="21088" x2="23790" y2="21088"/>
                        <a14:foregroundMark x1="26833" y1="57823" x2="26833" y2="57823"/>
                        <a14:foregroundMark x1="28354" y1="39456" x2="28354" y2="39456"/>
                        <a14:foregroundMark x1="29322" y1="44898" x2="29322" y2="44898"/>
                      </a14:backgroundRemoval>
                    </a14:imgEffect>
                  </a14:imgLayer>
                </a14:imgProps>
              </a:ext>
              <a:ext uri="{28A0092B-C50C-407E-A947-70E740481C1C}">
                <a14:useLocalDpi xmlns:a14="http://schemas.microsoft.com/office/drawing/2010/main" val="0"/>
              </a:ext>
            </a:extLst>
          </a:blip>
          <a:srcRect l="16366" t="6808" r="69905" b="8684"/>
          <a:stretch/>
        </p:blipFill>
        <p:spPr bwMode="auto">
          <a:xfrm>
            <a:off x="3920288" y="1600200"/>
            <a:ext cx="1333500" cy="176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015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Scouts BSA Advancement</a:t>
            </a:r>
            <a:br>
              <a:rPr lang="en-US" dirty="0"/>
            </a:br>
            <a:r>
              <a:rPr lang="en-US" sz="2700" dirty="0">
                <a:solidFill>
                  <a:srgbClr val="FFFF00"/>
                </a:solidFill>
                <a:latin typeface="+mn-lt"/>
                <a:ea typeface="+mn-ea"/>
                <a:cs typeface="+mn-cs"/>
              </a:rPr>
              <a:t>(2022 Updates)</a:t>
            </a:r>
          </a:p>
        </p:txBody>
      </p:sp>
      <p:sp>
        <p:nvSpPr>
          <p:cNvPr id="3" name="Content Placeholder 2"/>
          <p:cNvSpPr>
            <a:spLocks noGrp="1"/>
          </p:cNvSpPr>
          <p:nvPr>
            <p:ph idx="1"/>
          </p:nvPr>
        </p:nvSpPr>
        <p:spPr>
          <a:xfrm>
            <a:off x="457200" y="3200400"/>
            <a:ext cx="8229600" cy="3382962"/>
          </a:xfrm>
        </p:spPr>
        <p:txBody>
          <a:bodyPr>
            <a:normAutofit fontScale="32500" lnSpcReduction="20000"/>
          </a:bodyPr>
          <a:lstStyle/>
          <a:p>
            <a:pPr marL="0" indent="0">
              <a:buNone/>
            </a:pPr>
            <a:r>
              <a:rPr lang="en-US" sz="5500" dirty="0"/>
              <a:t>Second Class</a:t>
            </a:r>
          </a:p>
          <a:p>
            <a:pPr marL="0" indent="0">
              <a:buNone/>
            </a:pPr>
            <a:r>
              <a:rPr lang="en-US" sz="4900" strike="sngStrike" dirty="0">
                <a:solidFill>
                  <a:schemeClr val="accent6">
                    <a:lumMod val="40000"/>
                    <a:lumOff val="60000"/>
                  </a:schemeClr>
                </a:solidFill>
              </a:rPr>
              <a:t>1.b. Explain the principles of Leave No Trace and tell how you practiced them on a campout or outing. This outing must be different from the one used for Tenderfoot requirement 1c.</a:t>
            </a:r>
            <a:r>
              <a:rPr lang="en-US" sz="2800" dirty="0"/>
              <a:t> </a:t>
            </a:r>
          </a:p>
          <a:p>
            <a:pPr marL="0" indent="0">
              <a:buNone/>
            </a:pPr>
            <a:r>
              <a:rPr lang="en-US" sz="5500" dirty="0"/>
              <a:t>1b:  </a:t>
            </a:r>
            <a:r>
              <a:rPr lang="en-US" sz="5500" dirty="0">
                <a:solidFill>
                  <a:srgbClr val="FFFF00"/>
                </a:solidFill>
              </a:rPr>
              <a:t>Recite the principles of Leave No Trace from memory.  Explain how you follow them on all outings.</a:t>
            </a:r>
          </a:p>
          <a:p>
            <a:pPr marL="0" indent="0">
              <a:buNone/>
            </a:pPr>
            <a:r>
              <a:rPr lang="en-US" sz="5500" dirty="0"/>
              <a:t>2b: </a:t>
            </a:r>
            <a:r>
              <a:rPr lang="en-US" sz="5500" dirty="0">
                <a:solidFill>
                  <a:srgbClr val="FFFF00"/>
                </a:solidFill>
              </a:rPr>
              <a:t>Use a pocketknife, and a saw or axe if needed,</a:t>
            </a:r>
            <a:r>
              <a:rPr lang="en-US" sz="5500" dirty="0"/>
              <a:t> to prepare tinder, kindling, and fuel wood for a cooking fire.</a:t>
            </a:r>
          </a:p>
          <a:p>
            <a:pPr marL="0" indent="0">
              <a:buNone/>
            </a:pPr>
            <a:r>
              <a:rPr lang="en-US" sz="5500" dirty="0"/>
              <a:t>2c:  </a:t>
            </a:r>
            <a:r>
              <a:rPr lang="en-US" sz="5500" dirty="0">
                <a:solidFill>
                  <a:srgbClr val="FFFF00"/>
                </a:solidFill>
              </a:rPr>
              <a:t>Using a minimum-impact method,</a:t>
            </a:r>
            <a:r>
              <a:rPr lang="en-US" sz="5500" dirty="0"/>
              <a:t> and at an approved outdoor location … </a:t>
            </a:r>
            <a:br>
              <a:rPr lang="en-US" sz="5500" dirty="0"/>
            </a:br>
            <a:r>
              <a:rPr lang="en-US" sz="5500" dirty="0"/>
              <a:t>.. safely extinguish the flames with minimal impact to the fire site.  </a:t>
            </a:r>
            <a:r>
              <a:rPr lang="en-US" sz="5500" dirty="0">
                <a:solidFill>
                  <a:srgbClr val="FFFF00"/>
                </a:solidFill>
              </a:rPr>
              <a:t>Properly dispose of the ashes and any charred remains.</a:t>
            </a:r>
          </a:p>
          <a:p>
            <a:pPr marL="0" indent="0">
              <a:buNone/>
            </a:pPr>
            <a:r>
              <a:rPr lang="en-US" sz="2400" dirty="0">
                <a:solidFill>
                  <a:schemeClr val="accent6">
                    <a:lumMod val="40000"/>
                    <a:lumOff val="60000"/>
                  </a:schemeClr>
                </a:solidFill>
              </a:rPr>
              <a:t> </a:t>
            </a:r>
          </a:p>
          <a:p>
            <a:pPr marL="0" indent="0">
              <a:buNone/>
            </a:pPr>
            <a:endParaRPr lang="en-US" sz="2400" dirty="0">
              <a:solidFill>
                <a:schemeClr val="accent6">
                  <a:lumMod val="40000"/>
                  <a:lumOff val="60000"/>
                </a:schemeClr>
              </a:solidFill>
            </a:endParaRPr>
          </a:p>
        </p:txBody>
      </p:sp>
      <p:pic>
        <p:nvPicPr>
          <p:cNvPr id="9" name="Picture 20" descr="Image result for boy scout ranks"/>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483" b="89796" l="3043" r="97925">
                        <a14:foregroundMark x1="3043" y1="35374" x2="3043" y2="35374"/>
                        <a14:foregroundMark x1="8299" y1="89796" x2="8299" y2="89796"/>
                        <a14:foregroundMark x1="15214" y1="32653" x2="15214" y2="32653"/>
                        <a14:foregroundMark x1="15491" y1="46939" x2="15491" y2="46939"/>
                        <a14:foregroundMark x1="16183" y1="48299" x2="16183" y2="48299"/>
                        <a14:foregroundMark x1="9129" y1="8163" x2="9129" y2="8163"/>
                        <a14:foregroundMark x1="26141" y1="50340" x2="26141" y2="50340"/>
                        <a14:foregroundMark x1="36929" y1="51701" x2="36929" y2="51701"/>
                        <a14:foregroundMark x1="51037" y1="55102" x2="51037" y2="55102"/>
                        <a14:foregroundMark x1="59613" y1="55102" x2="59613" y2="55102"/>
                        <a14:foregroundMark x1="74965" y1="57823" x2="74965" y2="57823"/>
                        <a14:foregroundMark x1="78008" y1="55102" x2="78008" y2="55102"/>
                        <a14:foregroundMark x1="81051" y1="56463" x2="81051" y2="56463"/>
                        <a14:foregroundMark x1="88520" y1="48299" x2="88520" y2="48299"/>
                        <a14:foregroundMark x1="91840" y1="42177" x2="91840" y2="42177"/>
                        <a14:foregroundMark x1="94744" y1="51701" x2="94744" y2="51701"/>
                        <a14:foregroundMark x1="91010" y1="60544" x2="91010" y2="60544"/>
                        <a14:foregroundMark x1="88797" y1="27211" x2="88797" y2="27211"/>
                        <a14:foregroundMark x1="92531" y1="21088" x2="92531" y2="21088"/>
                        <a14:foregroundMark x1="95712" y1="27211" x2="95712" y2="27211"/>
                        <a14:foregroundMark x1="96266" y1="45578" x2="96266" y2="45578"/>
                        <a14:foregroundMark x1="95851" y1="57823" x2="95851" y2="57823"/>
                        <a14:foregroundMark x1="95436" y1="68707" x2="95436" y2="68707"/>
                        <a14:foregroundMark x1="93084" y1="75510" x2="93084" y2="75510"/>
                        <a14:foregroundMark x1="89488" y1="80272" x2="89488" y2="80272"/>
                        <a14:foregroundMark x1="87690" y1="76190" x2="87690" y2="76190"/>
                        <a14:foregroundMark x1="85477" y1="62585" x2="85477" y2="62585"/>
                        <a14:foregroundMark x1="86307" y1="71429" x2="86307" y2="71429"/>
                        <a14:foregroundMark x1="90456" y1="86395" x2="90456" y2="86395"/>
                        <a14:foregroundMark x1="94744" y1="83673" x2="94744" y2="83673"/>
                        <a14:foregroundMark x1="96957" y1="68027" x2="96957" y2="68027"/>
                        <a14:foregroundMark x1="97649" y1="54422" x2="97649" y2="54422"/>
                        <a14:foregroundMark x1="97234" y1="36054" x2="97234" y2="36054"/>
                        <a14:foregroundMark x1="95851" y1="21769" x2="95851" y2="21769"/>
                        <a14:foregroundMark x1="97095" y1="34694" x2="97095" y2="34694"/>
                        <a14:foregroundMark x1="97925" y1="48299" x2="97925" y2="48299"/>
                        <a14:foregroundMark x1="97234" y1="40816" x2="97234" y2="40816"/>
                        <a14:foregroundMark x1="85754" y1="28571" x2="85754" y2="28571"/>
                        <a14:foregroundMark x1="85201" y1="36735" x2="85201" y2="36735"/>
                        <a14:foregroundMark x1="86169" y1="24490" x2="86169" y2="24490"/>
                        <a14:foregroundMark x1="88935" y1="13605" x2="88935" y2="13605"/>
                        <a14:foregroundMark x1="90733" y1="12245" x2="90733" y2="12245"/>
                        <a14:foregroundMark x1="96957" y1="29932" x2="96957" y2="29932"/>
                        <a14:foregroundMark x1="97649" y1="34694" x2="97649" y2="34694"/>
                        <a14:foregroundMark x1="97510" y1="31293" x2="97510" y2="31293"/>
                        <a14:foregroundMark x1="97234" y1="27211" x2="97234" y2="27211"/>
                        <a14:foregroundMark x1="96819" y1="23810" x2="96819" y2="23810"/>
                        <a14:foregroundMark x1="96404" y1="21088" x2="96404" y2="21088"/>
                        <a14:foregroundMark x1="95851" y1="18367" x2="95851" y2="18367"/>
                        <a14:foregroundMark x1="95436" y1="15646" x2="95436" y2="15646"/>
                        <a14:foregroundMark x1="94882" y1="12925" x2="94882" y2="12925"/>
                        <a14:foregroundMark x1="93914" y1="9524" x2="93914" y2="9524"/>
                        <a14:foregroundMark x1="92946" y1="8844" x2="92946" y2="8844"/>
                        <a14:foregroundMark x1="91701" y1="7483" x2="91701" y2="7483"/>
                        <a14:foregroundMark x1="90871" y1="7483" x2="90871" y2="7483"/>
                        <a14:foregroundMark x1="89903" y1="8844" x2="89903" y2="8844"/>
                        <a14:foregroundMark x1="88935" y1="10204" x2="88935" y2="10204"/>
                        <a14:foregroundMark x1="88382" y1="12245" x2="88382" y2="12245"/>
                        <a14:foregroundMark x1="87828" y1="14966" x2="87828" y2="14966"/>
                        <a14:foregroundMark x1="87690" y1="17007" x2="87690" y2="17007"/>
                        <a14:foregroundMark x1="87275" y1="18367" x2="87275" y2="18367"/>
                        <a14:foregroundMark x1="86999" y1="19728" x2="86999" y2="19728"/>
                        <a14:foregroundMark x1="86722" y1="19728" x2="86722" y2="19728"/>
                        <a14:foregroundMark x1="86584" y1="21088" x2="86584" y2="21088"/>
                        <a14:foregroundMark x1="86445" y1="21769" x2="86445" y2="21769"/>
                        <a14:foregroundMark x1="86445" y1="22449" x2="86445" y2="22449"/>
                        <a14:foregroundMark x1="85892" y1="25850" x2="85892" y2="25850"/>
                        <a14:foregroundMark x1="85201" y1="30612" x2="85201" y2="30612"/>
                      </a14:backgroundRemoval>
                    </a14:imgEffect>
                  </a14:imgLayer>
                </a14:imgProps>
              </a:ext>
              <a:ext uri="{28A0092B-C50C-407E-A947-70E740481C1C}">
                <a14:useLocalDpi xmlns:a14="http://schemas.microsoft.com/office/drawing/2010/main" val="0"/>
              </a:ext>
            </a:extLst>
          </a:blip>
          <a:srcRect l="30094" t="5868" r="56479" b="8216"/>
          <a:stretch/>
        </p:blipFill>
        <p:spPr bwMode="auto">
          <a:xfrm>
            <a:off x="3922296" y="1600200"/>
            <a:ext cx="1315283"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575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Scouts BSA Advancement</a:t>
            </a:r>
            <a:br>
              <a:rPr lang="en-US" dirty="0"/>
            </a:br>
            <a:r>
              <a:rPr lang="en-US" sz="2700" dirty="0">
                <a:solidFill>
                  <a:srgbClr val="FFFF00"/>
                </a:solidFill>
                <a:latin typeface="+mn-lt"/>
                <a:ea typeface="+mn-ea"/>
                <a:cs typeface="+mn-cs"/>
              </a:rPr>
              <a:t>(2022 Updates)</a:t>
            </a:r>
          </a:p>
        </p:txBody>
      </p:sp>
      <p:sp>
        <p:nvSpPr>
          <p:cNvPr id="3" name="Content Placeholder 2"/>
          <p:cNvSpPr>
            <a:spLocks noGrp="1"/>
          </p:cNvSpPr>
          <p:nvPr>
            <p:ph idx="1"/>
          </p:nvPr>
        </p:nvSpPr>
        <p:spPr>
          <a:xfrm>
            <a:off x="457200" y="3429000"/>
            <a:ext cx="8229600" cy="2697163"/>
          </a:xfrm>
        </p:spPr>
        <p:txBody>
          <a:bodyPr>
            <a:normAutofit fontScale="62500" lnSpcReduction="20000"/>
          </a:bodyPr>
          <a:lstStyle/>
          <a:p>
            <a:pPr marL="0" indent="0">
              <a:buNone/>
            </a:pPr>
            <a:r>
              <a:rPr lang="en-US" dirty="0"/>
              <a:t>First Class</a:t>
            </a:r>
          </a:p>
          <a:p>
            <a:pPr marL="0" indent="0">
              <a:buNone/>
            </a:pPr>
            <a:r>
              <a:rPr lang="en-US" strike="sngStrike" dirty="0">
                <a:solidFill>
                  <a:schemeClr val="accent6">
                    <a:lumMod val="40000"/>
                    <a:lumOff val="60000"/>
                  </a:schemeClr>
                </a:solidFill>
              </a:rPr>
              <a:t>1.b. Explain each of the principles of Tread Lightly! …</a:t>
            </a:r>
          </a:p>
          <a:p>
            <a:pPr marL="0" indent="0">
              <a:buNone/>
            </a:pPr>
            <a:r>
              <a:rPr lang="en-US" dirty="0"/>
              <a:t>1b:  </a:t>
            </a:r>
            <a:r>
              <a:rPr lang="en-US" sz="3300" dirty="0">
                <a:solidFill>
                  <a:srgbClr val="FFFF00"/>
                </a:solidFill>
              </a:rPr>
              <a:t>Explain the potential impacts of camping, both on the environment and on other outdoor users.  Explain why the Outdoor Code and Leave No Trace principles are important for protecting the outdoors.  </a:t>
            </a:r>
          </a:p>
          <a:p>
            <a:pPr marL="0" indent="0">
              <a:buNone/>
            </a:pPr>
            <a:r>
              <a:rPr lang="en-US" dirty="0"/>
              <a:t>2d:  Demonstrate the procedures to follow in the safe handling and storage of fresh meats, dairy products, eggs, vegetables, and other perishable food products. Show how to properly dispose of camp garbage, cans, plastic containers, </a:t>
            </a:r>
            <a:r>
              <a:rPr lang="en-US" sz="3300" dirty="0">
                <a:solidFill>
                  <a:srgbClr val="FFFF00"/>
                </a:solidFill>
              </a:rPr>
              <a:t>waste water </a:t>
            </a:r>
            <a:r>
              <a:rPr lang="en-US" dirty="0"/>
              <a:t>and other rubbish. </a:t>
            </a:r>
          </a:p>
          <a:p>
            <a:pPr marL="0" indent="0">
              <a:buNone/>
            </a:pPr>
            <a:endParaRPr lang="en-US" dirty="0"/>
          </a:p>
        </p:txBody>
      </p:sp>
      <p:pic>
        <p:nvPicPr>
          <p:cNvPr id="10" name="Picture 20" descr="Image result for boy scout ranks"/>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483" b="89796" l="3043" r="97925">
                        <a14:foregroundMark x1="3043" y1="35374" x2="3043" y2="35374"/>
                        <a14:foregroundMark x1="8299" y1="89796" x2="8299" y2="89796"/>
                        <a14:foregroundMark x1="15214" y1="32653" x2="15214" y2="32653"/>
                        <a14:foregroundMark x1="15491" y1="46939" x2="15491" y2="46939"/>
                        <a14:foregroundMark x1="16183" y1="48299" x2="16183" y2="48299"/>
                        <a14:foregroundMark x1="9129" y1="8163" x2="9129" y2="8163"/>
                        <a14:foregroundMark x1="26141" y1="50340" x2="26141" y2="50340"/>
                        <a14:foregroundMark x1="36929" y1="51701" x2="36929" y2="51701"/>
                        <a14:foregroundMark x1="51037" y1="55102" x2="51037" y2="55102"/>
                        <a14:foregroundMark x1="59613" y1="55102" x2="59613" y2="55102"/>
                        <a14:foregroundMark x1="74965" y1="57823" x2="74965" y2="57823"/>
                        <a14:foregroundMark x1="78008" y1="55102" x2="78008" y2="55102"/>
                        <a14:foregroundMark x1="81051" y1="56463" x2="81051" y2="56463"/>
                        <a14:foregroundMark x1="88520" y1="48299" x2="88520" y2="48299"/>
                        <a14:foregroundMark x1="91840" y1="42177" x2="91840" y2="42177"/>
                        <a14:foregroundMark x1="94744" y1="51701" x2="94744" y2="51701"/>
                        <a14:foregroundMark x1="91010" y1="60544" x2="91010" y2="60544"/>
                        <a14:foregroundMark x1="88797" y1="27211" x2="88797" y2="27211"/>
                        <a14:foregroundMark x1="92531" y1="21088" x2="92531" y2="21088"/>
                        <a14:foregroundMark x1="95712" y1="27211" x2="95712" y2="27211"/>
                        <a14:foregroundMark x1="96266" y1="45578" x2="96266" y2="45578"/>
                        <a14:foregroundMark x1="95851" y1="57823" x2="95851" y2="57823"/>
                        <a14:foregroundMark x1="95436" y1="68707" x2="95436" y2="68707"/>
                        <a14:foregroundMark x1="93084" y1="75510" x2="93084" y2="75510"/>
                        <a14:foregroundMark x1="89488" y1="80272" x2="89488" y2="80272"/>
                        <a14:foregroundMark x1="87690" y1="76190" x2="87690" y2="76190"/>
                        <a14:foregroundMark x1="85477" y1="62585" x2="85477" y2="62585"/>
                        <a14:foregroundMark x1="86307" y1="71429" x2="86307" y2="71429"/>
                        <a14:foregroundMark x1="90456" y1="86395" x2="90456" y2="86395"/>
                        <a14:foregroundMark x1="94744" y1="83673" x2="94744" y2="83673"/>
                        <a14:foregroundMark x1="96957" y1="68027" x2="96957" y2="68027"/>
                        <a14:foregroundMark x1="97649" y1="54422" x2="97649" y2="54422"/>
                        <a14:foregroundMark x1="97234" y1="36054" x2="97234" y2="36054"/>
                        <a14:foregroundMark x1="95851" y1="21769" x2="95851" y2="21769"/>
                        <a14:foregroundMark x1="97095" y1="34694" x2="97095" y2="34694"/>
                        <a14:foregroundMark x1="97925" y1="48299" x2="97925" y2="48299"/>
                        <a14:foregroundMark x1="97234" y1="40816" x2="97234" y2="40816"/>
                        <a14:foregroundMark x1="85754" y1="28571" x2="85754" y2="28571"/>
                        <a14:foregroundMark x1="85201" y1="36735" x2="85201" y2="36735"/>
                        <a14:foregroundMark x1="86169" y1="24490" x2="86169" y2="24490"/>
                        <a14:foregroundMark x1="88935" y1="13605" x2="88935" y2="13605"/>
                        <a14:foregroundMark x1="90733" y1="12245" x2="90733" y2="12245"/>
                        <a14:foregroundMark x1="96957" y1="29932" x2="96957" y2="29932"/>
                        <a14:foregroundMark x1="97649" y1="34694" x2="97649" y2="34694"/>
                        <a14:foregroundMark x1="97510" y1="31293" x2="97510" y2="31293"/>
                        <a14:foregroundMark x1="97234" y1="27211" x2="97234" y2="27211"/>
                        <a14:foregroundMark x1="96819" y1="23810" x2="96819" y2="23810"/>
                        <a14:foregroundMark x1="96404" y1="21088" x2="96404" y2="21088"/>
                        <a14:foregroundMark x1="95851" y1="18367" x2="95851" y2="18367"/>
                        <a14:foregroundMark x1="95436" y1="15646" x2="95436" y2="15646"/>
                        <a14:foregroundMark x1="94882" y1="12925" x2="94882" y2="12925"/>
                        <a14:foregroundMark x1="93914" y1="9524" x2="93914" y2="9524"/>
                        <a14:foregroundMark x1="92946" y1="8844" x2="92946" y2="8844"/>
                        <a14:foregroundMark x1="91701" y1="7483" x2="91701" y2="7483"/>
                        <a14:foregroundMark x1="90871" y1="7483" x2="90871" y2="7483"/>
                        <a14:foregroundMark x1="89903" y1="8844" x2="89903" y2="8844"/>
                        <a14:foregroundMark x1="88935" y1="10204" x2="88935" y2="10204"/>
                        <a14:foregroundMark x1="88382" y1="12245" x2="88382" y2="12245"/>
                        <a14:foregroundMark x1="87828" y1="14966" x2="87828" y2="14966"/>
                        <a14:foregroundMark x1="87690" y1="17007" x2="87690" y2="17007"/>
                        <a14:foregroundMark x1="87275" y1="18367" x2="87275" y2="18367"/>
                        <a14:foregroundMark x1="86999" y1="19728" x2="86999" y2="19728"/>
                        <a14:foregroundMark x1="86722" y1="19728" x2="86722" y2="19728"/>
                        <a14:foregroundMark x1="86584" y1="21088" x2="86584" y2="21088"/>
                        <a14:foregroundMark x1="86445" y1="21769" x2="86445" y2="21769"/>
                        <a14:foregroundMark x1="86445" y1="22449" x2="86445" y2="22449"/>
                        <a14:foregroundMark x1="85892" y1="25850" x2="85892" y2="25850"/>
                        <a14:foregroundMark x1="85201" y1="30612" x2="85201" y2="30612"/>
                        <a14:foregroundMark x1="50622" y1="44898" x2="50622" y2="44898"/>
                        <a14:foregroundMark x1="50761" y1="42177" x2="50761" y2="42177"/>
                      </a14:backgroundRemoval>
                    </a14:imgEffect>
                  </a14:imgLayer>
                </a14:imgProps>
              </a:ext>
              <a:ext uri="{28A0092B-C50C-407E-A947-70E740481C1C}">
                <a14:useLocalDpi xmlns:a14="http://schemas.microsoft.com/office/drawing/2010/main" val="0"/>
              </a:ext>
            </a:extLst>
          </a:blip>
          <a:srcRect l="43420" t="6573" r="42649" b="8919"/>
          <a:stretch/>
        </p:blipFill>
        <p:spPr bwMode="auto">
          <a:xfrm>
            <a:off x="3882188" y="1616242"/>
            <a:ext cx="140207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52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Leave No Trace in BSA Advancement and Awards</a:t>
            </a:r>
          </a:p>
        </p:txBody>
      </p:sp>
      <p:sp>
        <p:nvSpPr>
          <p:cNvPr id="3" name="Content Placeholder 2"/>
          <p:cNvSpPr>
            <a:spLocks noGrp="1"/>
          </p:cNvSpPr>
          <p:nvPr>
            <p:ph idx="1"/>
          </p:nvPr>
        </p:nvSpPr>
        <p:spPr>
          <a:ln>
            <a:noFill/>
          </a:ln>
        </p:spPr>
        <p:txBody>
          <a:bodyPr>
            <a:normAutofit/>
          </a:bodyPr>
          <a:lstStyle/>
          <a:p>
            <a:pPr marL="0" indent="0">
              <a:buNone/>
            </a:pPr>
            <a:r>
              <a:rPr lang="en-US" sz="2800" b="1" dirty="0"/>
              <a:t>Goal:</a:t>
            </a:r>
          </a:p>
          <a:p>
            <a:pPr marL="0" indent="0">
              <a:buNone/>
            </a:pPr>
            <a:r>
              <a:rPr lang="en-US" sz="2800" dirty="0"/>
              <a:t>As a result of this session, each participant will be able to discuss references to Leave No Trace in the Cub Scout, Scouts BSA, and Venturing Advancement and Awards programs.</a:t>
            </a:r>
            <a:endParaRPr lang="en-US" sz="2400" dirty="0"/>
          </a:p>
        </p:txBody>
      </p:sp>
    </p:spTree>
    <p:extLst>
      <p:ext uri="{BB962C8B-B14F-4D97-AF65-F5344CB8AC3E}">
        <p14:creationId xmlns:p14="http://schemas.microsoft.com/office/powerpoint/2010/main" val="1116074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Scouts BSA Advancement</a:t>
            </a:r>
          </a:p>
        </p:txBody>
      </p:sp>
      <p:sp>
        <p:nvSpPr>
          <p:cNvPr id="3" name="Content Placeholder 2"/>
          <p:cNvSpPr>
            <a:spLocks noGrp="1"/>
          </p:cNvSpPr>
          <p:nvPr>
            <p:ph idx="1"/>
          </p:nvPr>
        </p:nvSpPr>
        <p:spPr>
          <a:xfrm>
            <a:off x="485029" y="3456502"/>
            <a:ext cx="6858000" cy="3200400"/>
          </a:xfrm>
        </p:spPr>
        <p:txBody>
          <a:bodyPr>
            <a:normAutofit/>
          </a:bodyPr>
          <a:lstStyle/>
          <a:p>
            <a:pPr marL="0" indent="0">
              <a:buNone/>
            </a:pPr>
            <a:r>
              <a:rPr lang="en-US" dirty="0"/>
              <a:t>Star, Life, and Eagle</a:t>
            </a:r>
          </a:p>
          <a:p>
            <a:pPr marL="0" indent="0">
              <a:buNone/>
            </a:pPr>
            <a:r>
              <a:rPr lang="en-US" dirty="0"/>
              <a:t>. . . serve actively in your troop for four/six months in one or more of the following positions of responsibility:  </a:t>
            </a:r>
            <a:br>
              <a:rPr lang="en-US" dirty="0"/>
            </a:br>
            <a:r>
              <a:rPr lang="en-US" dirty="0"/>
              <a:t>   . . . , </a:t>
            </a:r>
            <a:r>
              <a:rPr lang="en-US" dirty="0">
                <a:solidFill>
                  <a:srgbClr val="FFFF00"/>
                </a:solidFill>
              </a:rPr>
              <a:t>outdoor ethics guide</a:t>
            </a:r>
            <a:r>
              <a:rPr lang="en-US" dirty="0"/>
              <a:t>.</a:t>
            </a:r>
          </a:p>
        </p:txBody>
      </p:sp>
      <p:pic>
        <p:nvPicPr>
          <p:cNvPr id="11" name="Picture 20" descr="Image result for boy scout ranks"/>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483" b="89796" l="3043" r="97925">
                        <a14:foregroundMark x1="3043" y1="35374" x2="3043" y2="35374"/>
                        <a14:foregroundMark x1="8299" y1="89796" x2="8299" y2="89796"/>
                        <a14:foregroundMark x1="15214" y1="32653" x2="15214" y2="32653"/>
                        <a14:foregroundMark x1="15491" y1="46939" x2="15491" y2="46939"/>
                        <a14:foregroundMark x1="16183" y1="48299" x2="16183" y2="48299"/>
                        <a14:foregroundMark x1="9129" y1="8163" x2="9129" y2="8163"/>
                        <a14:foregroundMark x1="26141" y1="50340" x2="26141" y2="50340"/>
                        <a14:foregroundMark x1="36929" y1="51701" x2="36929" y2="51701"/>
                        <a14:foregroundMark x1="51037" y1="55102" x2="51037" y2="55102"/>
                        <a14:foregroundMark x1="59613" y1="55102" x2="59613" y2="55102"/>
                        <a14:foregroundMark x1="74965" y1="57823" x2="74965" y2="57823"/>
                        <a14:foregroundMark x1="78008" y1="55102" x2="78008" y2="55102"/>
                        <a14:foregroundMark x1="81051" y1="56463" x2="81051" y2="56463"/>
                        <a14:foregroundMark x1="88520" y1="48299" x2="88520" y2="48299"/>
                        <a14:foregroundMark x1="91840" y1="42177" x2="91840" y2="42177"/>
                        <a14:foregroundMark x1="94744" y1="51701" x2="94744" y2="51701"/>
                        <a14:foregroundMark x1="91010" y1="60544" x2="91010" y2="60544"/>
                        <a14:foregroundMark x1="88797" y1="27211" x2="88797" y2="27211"/>
                        <a14:foregroundMark x1="92531" y1="21088" x2="92531" y2="21088"/>
                        <a14:foregroundMark x1="95712" y1="27211" x2="95712" y2="27211"/>
                        <a14:foregroundMark x1="96266" y1="45578" x2="96266" y2="45578"/>
                        <a14:foregroundMark x1="95851" y1="57823" x2="95851" y2="57823"/>
                        <a14:foregroundMark x1="95436" y1="68707" x2="95436" y2="68707"/>
                        <a14:foregroundMark x1="93084" y1="75510" x2="93084" y2="75510"/>
                        <a14:foregroundMark x1="89488" y1="80272" x2="89488" y2="80272"/>
                        <a14:foregroundMark x1="87690" y1="76190" x2="87690" y2="76190"/>
                        <a14:foregroundMark x1="85477" y1="62585" x2="85477" y2="62585"/>
                        <a14:foregroundMark x1="86307" y1="71429" x2="86307" y2="71429"/>
                        <a14:foregroundMark x1="90456" y1="86395" x2="90456" y2="86395"/>
                        <a14:foregroundMark x1="94744" y1="83673" x2="94744" y2="83673"/>
                        <a14:foregroundMark x1="96957" y1="68027" x2="96957" y2="68027"/>
                        <a14:foregroundMark x1="97649" y1="54422" x2="97649" y2="54422"/>
                        <a14:foregroundMark x1="97234" y1="36054" x2="97234" y2="36054"/>
                        <a14:foregroundMark x1="95851" y1="21769" x2="95851" y2="21769"/>
                        <a14:foregroundMark x1="97095" y1="34694" x2="97095" y2="34694"/>
                        <a14:foregroundMark x1="97925" y1="48299" x2="97925" y2="48299"/>
                        <a14:foregroundMark x1="97234" y1="40816" x2="97234" y2="40816"/>
                        <a14:foregroundMark x1="85754" y1="28571" x2="85754" y2="28571"/>
                        <a14:foregroundMark x1="85201" y1="36735" x2="85201" y2="36735"/>
                        <a14:foregroundMark x1="86169" y1="24490" x2="86169" y2="24490"/>
                        <a14:foregroundMark x1="88935" y1="13605" x2="88935" y2="13605"/>
                        <a14:foregroundMark x1="90733" y1="12245" x2="90733" y2="12245"/>
                        <a14:foregroundMark x1="96957" y1="29932" x2="96957" y2="29932"/>
                        <a14:foregroundMark x1="97649" y1="34694" x2="97649" y2="34694"/>
                        <a14:foregroundMark x1="97510" y1="31293" x2="97510" y2="31293"/>
                        <a14:foregroundMark x1="97234" y1="27211" x2="97234" y2="27211"/>
                        <a14:foregroundMark x1="96819" y1="23810" x2="96819" y2="23810"/>
                        <a14:foregroundMark x1="96404" y1="21088" x2="96404" y2="21088"/>
                        <a14:foregroundMark x1="95851" y1="18367" x2="95851" y2="18367"/>
                        <a14:foregroundMark x1="95436" y1="15646" x2="95436" y2="15646"/>
                        <a14:foregroundMark x1="94882" y1="12925" x2="94882" y2="12925"/>
                        <a14:foregroundMark x1="93914" y1="9524" x2="93914" y2="9524"/>
                        <a14:foregroundMark x1="92946" y1="8844" x2="92946" y2="8844"/>
                        <a14:foregroundMark x1="91701" y1="7483" x2="91701" y2="7483"/>
                        <a14:foregroundMark x1="90871" y1="7483" x2="90871" y2="7483"/>
                        <a14:foregroundMark x1="89903" y1="8844" x2="89903" y2="8844"/>
                        <a14:foregroundMark x1="88935" y1="10204" x2="88935" y2="10204"/>
                        <a14:foregroundMark x1="88382" y1="12245" x2="88382" y2="12245"/>
                        <a14:foregroundMark x1="87828" y1="14966" x2="87828" y2="14966"/>
                        <a14:foregroundMark x1="87690" y1="17007" x2="87690" y2="17007"/>
                        <a14:foregroundMark x1="87275" y1="18367" x2="87275" y2="18367"/>
                        <a14:foregroundMark x1="86999" y1="19728" x2="86999" y2="19728"/>
                        <a14:foregroundMark x1="86722" y1="19728" x2="86722" y2="19728"/>
                        <a14:foregroundMark x1="86584" y1="21088" x2="86584" y2="21088"/>
                        <a14:foregroundMark x1="86445" y1="21769" x2="86445" y2="21769"/>
                        <a14:foregroundMark x1="86445" y1="22449" x2="86445" y2="22449"/>
                        <a14:foregroundMark x1="85892" y1="25850" x2="85892" y2="25850"/>
                        <a14:foregroundMark x1="85201" y1="30612" x2="85201" y2="30612"/>
                        <a14:foregroundMark x1="50622" y1="44898" x2="50622" y2="44898"/>
                        <a14:foregroundMark x1="50761" y1="42177" x2="50761" y2="42177"/>
                      </a14:backgroundRemoval>
                    </a14:imgEffect>
                  </a14:imgLayer>
                </a14:imgProps>
              </a:ext>
              <a:ext uri="{28A0092B-C50C-407E-A947-70E740481C1C}">
                <a14:useLocalDpi xmlns:a14="http://schemas.microsoft.com/office/drawing/2010/main" val="0"/>
              </a:ext>
            </a:extLst>
          </a:blip>
          <a:srcRect l="57553" t="6573" r="29021" b="8919"/>
          <a:stretch/>
        </p:blipFill>
        <p:spPr bwMode="auto">
          <a:xfrm>
            <a:off x="1828800" y="1600200"/>
            <a:ext cx="1371600" cy="18563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Image result for boy scout ranks"/>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483" b="89796" l="3043" r="97925">
                        <a14:foregroundMark x1="3043" y1="35374" x2="3043" y2="35374"/>
                        <a14:foregroundMark x1="8299" y1="89796" x2="8299" y2="89796"/>
                        <a14:foregroundMark x1="15214" y1="32653" x2="15214" y2="32653"/>
                        <a14:foregroundMark x1="15491" y1="46939" x2="15491" y2="46939"/>
                        <a14:foregroundMark x1="16183" y1="48299" x2="16183" y2="48299"/>
                        <a14:foregroundMark x1="9129" y1="8163" x2="9129" y2="8163"/>
                        <a14:foregroundMark x1="26141" y1="50340" x2="26141" y2="50340"/>
                        <a14:foregroundMark x1="36929" y1="51701" x2="36929" y2="51701"/>
                        <a14:foregroundMark x1="51037" y1="55102" x2="51037" y2="55102"/>
                        <a14:foregroundMark x1="59613" y1="55102" x2="59613" y2="55102"/>
                        <a14:foregroundMark x1="74965" y1="57823" x2="74965" y2="57823"/>
                        <a14:foregroundMark x1="78008" y1="55102" x2="78008" y2="55102"/>
                        <a14:foregroundMark x1="81051" y1="56463" x2="81051" y2="56463"/>
                        <a14:foregroundMark x1="88520" y1="48299" x2="88520" y2="48299"/>
                        <a14:foregroundMark x1="91840" y1="42177" x2="91840" y2="42177"/>
                        <a14:foregroundMark x1="94744" y1="51701" x2="94744" y2="51701"/>
                        <a14:foregroundMark x1="91010" y1="60544" x2="91010" y2="60544"/>
                        <a14:foregroundMark x1="88797" y1="27211" x2="88797" y2="27211"/>
                        <a14:foregroundMark x1="92531" y1="21088" x2="92531" y2="21088"/>
                        <a14:foregroundMark x1="95712" y1="27211" x2="95712" y2="27211"/>
                        <a14:foregroundMark x1="96266" y1="45578" x2="96266" y2="45578"/>
                        <a14:foregroundMark x1="95851" y1="57823" x2="95851" y2="57823"/>
                        <a14:foregroundMark x1="95436" y1="68707" x2="95436" y2="68707"/>
                        <a14:foregroundMark x1="93084" y1="75510" x2="93084" y2="75510"/>
                        <a14:foregroundMark x1="89488" y1="80272" x2="89488" y2="80272"/>
                        <a14:foregroundMark x1="87690" y1="76190" x2="87690" y2="76190"/>
                        <a14:foregroundMark x1="85477" y1="62585" x2="85477" y2="62585"/>
                        <a14:foregroundMark x1="86307" y1="71429" x2="86307" y2="71429"/>
                        <a14:foregroundMark x1="90456" y1="86395" x2="90456" y2="86395"/>
                        <a14:foregroundMark x1="94744" y1="83673" x2="94744" y2="83673"/>
                        <a14:foregroundMark x1="96957" y1="68027" x2="96957" y2="68027"/>
                        <a14:foregroundMark x1="97649" y1="54422" x2="97649" y2="54422"/>
                        <a14:foregroundMark x1="97234" y1="36054" x2="97234" y2="36054"/>
                        <a14:foregroundMark x1="95851" y1="21769" x2="95851" y2="21769"/>
                        <a14:foregroundMark x1="97095" y1="34694" x2="97095" y2="34694"/>
                        <a14:foregroundMark x1="97925" y1="48299" x2="97925" y2="48299"/>
                        <a14:foregroundMark x1="97234" y1="40816" x2="97234" y2="40816"/>
                        <a14:foregroundMark x1="85754" y1="28571" x2="85754" y2="28571"/>
                        <a14:foregroundMark x1="85201" y1="36735" x2="85201" y2="36735"/>
                        <a14:foregroundMark x1="86169" y1="24490" x2="86169" y2="24490"/>
                        <a14:foregroundMark x1="88935" y1="13605" x2="88935" y2="13605"/>
                        <a14:foregroundMark x1="90733" y1="12245" x2="90733" y2="12245"/>
                        <a14:foregroundMark x1="96957" y1="29932" x2="96957" y2="29932"/>
                        <a14:foregroundMark x1="97649" y1="34694" x2="97649" y2="34694"/>
                        <a14:foregroundMark x1="97510" y1="31293" x2="97510" y2="31293"/>
                        <a14:foregroundMark x1="97234" y1="27211" x2="97234" y2="27211"/>
                        <a14:foregroundMark x1="96819" y1="23810" x2="96819" y2="23810"/>
                        <a14:foregroundMark x1="96404" y1="21088" x2="96404" y2="21088"/>
                        <a14:foregroundMark x1="95851" y1="18367" x2="95851" y2="18367"/>
                        <a14:foregroundMark x1="95436" y1="15646" x2="95436" y2="15646"/>
                        <a14:foregroundMark x1="94882" y1="12925" x2="94882" y2="12925"/>
                        <a14:foregroundMark x1="93914" y1="9524" x2="93914" y2="9524"/>
                        <a14:foregroundMark x1="92946" y1="8844" x2="92946" y2="8844"/>
                        <a14:foregroundMark x1="91701" y1="7483" x2="91701" y2="7483"/>
                        <a14:foregroundMark x1="90871" y1="7483" x2="90871" y2="7483"/>
                        <a14:foregroundMark x1="89903" y1="8844" x2="89903" y2="8844"/>
                        <a14:foregroundMark x1="88935" y1="10204" x2="88935" y2="10204"/>
                        <a14:foregroundMark x1="88382" y1="12245" x2="88382" y2="12245"/>
                        <a14:foregroundMark x1="87828" y1="14966" x2="87828" y2="14966"/>
                        <a14:foregroundMark x1="87690" y1="17007" x2="87690" y2="17007"/>
                        <a14:foregroundMark x1="87275" y1="18367" x2="87275" y2="18367"/>
                        <a14:foregroundMark x1="86999" y1="19728" x2="86999" y2="19728"/>
                        <a14:foregroundMark x1="86722" y1="19728" x2="86722" y2="19728"/>
                        <a14:foregroundMark x1="86584" y1="21088" x2="86584" y2="21088"/>
                        <a14:foregroundMark x1="86445" y1="21769" x2="86445" y2="21769"/>
                        <a14:foregroundMark x1="86445" y1="22449" x2="86445" y2="22449"/>
                        <a14:foregroundMark x1="85892" y1="25850" x2="85892" y2="25850"/>
                        <a14:foregroundMark x1="85201" y1="30612" x2="85201" y2="30612"/>
                        <a14:foregroundMark x1="50622" y1="44898" x2="50622" y2="44898"/>
                        <a14:foregroundMark x1="50761" y1="42177" x2="50761" y2="42177"/>
                      </a14:backgroundRemoval>
                    </a14:imgEffect>
                  </a14:imgLayer>
                </a14:imgProps>
              </a:ext>
              <a:ext uri="{28A0092B-C50C-407E-A947-70E740481C1C}">
                <a14:useLocalDpi xmlns:a14="http://schemas.microsoft.com/office/drawing/2010/main" val="0"/>
              </a:ext>
            </a:extLst>
          </a:blip>
          <a:srcRect l="70878" t="7043" r="15696" b="8449"/>
          <a:stretch/>
        </p:blipFill>
        <p:spPr bwMode="auto">
          <a:xfrm>
            <a:off x="3887191" y="1600200"/>
            <a:ext cx="135127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600200"/>
            <a:ext cx="139942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outdoor ethics awareness aw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886200"/>
            <a:ext cx="1655745" cy="1660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742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Merit Badges</a:t>
            </a:r>
          </a:p>
        </p:txBody>
      </p:sp>
      <p:sp>
        <p:nvSpPr>
          <p:cNvPr id="6" name="Content Placeholder 2"/>
          <p:cNvSpPr txBox="1">
            <a:spLocks/>
          </p:cNvSpPr>
          <p:nvPr/>
        </p:nvSpPr>
        <p:spPr>
          <a:xfrm>
            <a:off x="457200" y="1600200"/>
            <a:ext cx="8229600" cy="50292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Merit Badges which specifically mention the Outdoor Code, Leave No Trace:</a:t>
            </a:r>
          </a:p>
          <a:p>
            <a:endParaRPr lang="en-US" sz="2800" dirty="0"/>
          </a:p>
          <a:p>
            <a:r>
              <a:rPr lang="en-US" sz="2800" dirty="0"/>
              <a:t>Architecture</a:t>
            </a:r>
          </a:p>
          <a:p>
            <a:r>
              <a:rPr lang="en-US" sz="2800" dirty="0"/>
              <a:t>Backpacking</a:t>
            </a:r>
          </a:p>
          <a:p>
            <a:r>
              <a:rPr lang="en-US" sz="2800" dirty="0"/>
              <a:t>Camping</a:t>
            </a:r>
          </a:p>
          <a:p>
            <a:r>
              <a:rPr lang="en-US" sz="2800" dirty="0"/>
              <a:t>Climbing</a:t>
            </a:r>
          </a:p>
          <a:p>
            <a:r>
              <a:rPr lang="en-US" sz="2800" dirty="0"/>
              <a:t>Fishing</a:t>
            </a:r>
          </a:p>
          <a:p>
            <a:r>
              <a:rPr lang="en-US" sz="2800" dirty="0"/>
              <a:t>Fly Fishing</a:t>
            </a:r>
          </a:p>
          <a:p>
            <a:r>
              <a:rPr lang="en-US" sz="2800" dirty="0"/>
              <a:t>Geocaching</a:t>
            </a:r>
          </a:p>
          <a:p>
            <a:r>
              <a:rPr lang="en-US" sz="2800" dirty="0"/>
              <a:t>Hiking</a:t>
            </a:r>
          </a:p>
          <a:p>
            <a:pPr marL="0" indent="0">
              <a:buNone/>
            </a:pPr>
            <a:endParaRPr lang="en-US" sz="2800" dirty="0"/>
          </a:p>
        </p:txBody>
      </p:sp>
      <p:pic>
        <p:nvPicPr>
          <p:cNvPr id="8" name="Picture 4" descr="http://meritbadge.org/wiki/images/0/0a/2175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146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eritbadge.org/wiki/images/6/69/2205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5146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meritbadge.org/wiki/images/9/93/2237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886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meritbadge.org/wiki/images/d/de/2350c.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886200"/>
            <a:ext cx="914400" cy="9287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meritbadge.org/wiki/images/b/ba/2352c.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886200"/>
            <a:ext cx="914400" cy="9287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meritbadge.org/wiki/images/thumb/1/15/Geocaching.jpg/100px-Geocaching.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572000" y="5257800"/>
            <a:ext cx="914400" cy="92760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Related image"/>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322" b="96844" l="3167" r="96833">
                        <a14:foregroundMark x1="9833" y1="24252" x2="9833" y2="24252"/>
                        <a14:foregroundMark x1="3333" y1="40532" x2="3333" y2="40532"/>
                        <a14:foregroundMark x1="3167" y1="55980" x2="3167" y2="55980"/>
                        <a14:foregroundMark x1="8667" y1="72425" x2="8667" y2="72425"/>
                        <a14:foregroundMark x1="17167" y1="83389" x2="17167" y2="83389"/>
                        <a14:foregroundMark x1="24167" y1="87874" x2="24167" y2="87874"/>
                        <a14:foregroundMark x1="32333" y1="90864" x2="32333" y2="90864"/>
                        <a14:foregroundMark x1="44667" y1="94352" x2="44667" y2="94352"/>
                        <a14:foregroundMark x1="59000" y1="94352" x2="59000" y2="94352"/>
                        <a14:foregroundMark x1="71333" y1="90033" x2="71333" y2="90033"/>
                        <a14:foregroundMark x1="79833" y1="83721" x2="79833" y2="83721"/>
                        <a14:foregroundMark x1="85333" y1="76080" x2="85333" y2="76080"/>
                        <a14:foregroundMark x1="91333" y1="64618" x2="91333" y2="64618"/>
                        <a14:foregroundMark x1="93000" y1="53987" x2="93000" y2="53987"/>
                        <a14:foregroundMark x1="92333" y1="44186" x2="92333" y2="44186"/>
                        <a14:foregroundMark x1="87333" y1="27741" x2="87333" y2="27741"/>
                        <a14:foregroundMark x1="80833" y1="18937" x2="80833" y2="18937"/>
                        <a14:foregroundMark x1="73000" y1="12791" x2="73000" y2="12791"/>
                        <a14:foregroundMark x1="62333" y1="8140" x2="62333" y2="8140"/>
                        <a14:foregroundMark x1="50333" y1="4817" x2="50333" y2="4817"/>
                        <a14:foregroundMark x1="44167" y1="3654" x2="44167" y2="3654"/>
                        <a14:foregroundMark x1="49500" y1="96844" x2="49500" y2="96844"/>
                        <a14:foregroundMark x1="96833" y1="49502" x2="96833" y2="49502"/>
                      </a14:backgroundRemoval>
                    </a14:imgEffect>
                  </a14:imgLayer>
                </a14:imgProps>
              </a:ext>
              <a:ext uri="{28A0092B-C50C-407E-A947-70E740481C1C}">
                <a14:useLocalDpi xmlns:a14="http://schemas.microsoft.com/office/drawing/2010/main" val="0"/>
              </a:ext>
            </a:extLst>
          </a:blip>
          <a:srcRect/>
          <a:stretch>
            <a:fillRect/>
          </a:stretch>
        </p:blipFill>
        <p:spPr bwMode="auto">
          <a:xfrm>
            <a:off x="4114800" y="25146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meritbadge.org/wiki/images/2/29/2395c.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52578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43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Merit Badges</a:t>
            </a: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Merit Badges which specifically mention the “Low Impact” or “No Trace”</a:t>
            </a:r>
          </a:p>
          <a:p>
            <a:endParaRPr lang="en-US" dirty="0"/>
          </a:p>
          <a:p>
            <a:r>
              <a:rPr lang="en-US" dirty="0"/>
              <a:t>Cooking</a:t>
            </a:r>
          </a:p>
          <a:p>
            <a:r>
              <a:rPr lang="en-US" dirty="0"/>
              <a:t>Signs, Signals, and Codes</a:t>
            </a:r>
          </a:p>
        </p:txBody>
      </p:sp>
      <p:pic>
        <p:nvPicPr>
          <p:cNvPr id="8194" name="Picture 2" descr="Image result for cooking merit badg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667" b="96167" l="1667" r="95500">
                        <a14:foregroundMark x1="13500" y1="20000" x2="13500" y2="20000"/>
                        <a14:foregroundMark x1="6000" y1="33167" x2="6000" y2="33167"/>
                        <a14:foregroundMark x1="4000" y1="49833" x2="4000" y2="49833"/>
                        <a14:foregroundMark x1="8667" y1="68833" x2="8667" y2="68833"/>
                        <a14:foregroundMark x1="16000" y1="77000" x2="16000" y2="77000"/>
                        <a14:foregroundMark x1="23667" y1="85167" x2="23667" y2="85167"/>
                        <a14:foregroundMark x1="32000" y1="91333" x2="32000" y2="91333"/>
                        <a14:foregroundMark x1="42500" y1="95333" x2="42500" y2="95333"/>
                        <a14:foregroundMark x1="56500" y1="96167" x2="56500" y2="96167"/>
                        <a14:foregroundMark x1="74167" y1="91833" x2="74167" y2="91833"/>
                        <a14:foregroundMark x1="84000" y1="81000" x2="84000" y2="81000"/>
                        <a14:foregroundMark x1="95500" y1="63833" x2="95500" y2="63833"/>
                        <a14:foregroundMark x1="95500" y1="51500" x2="95500" y2="51500"/>
                        <a14:foregroundMark x1="93167" y1="35833" x2="93167" y2="35833"/>
                        <a14:foregroundMark x1="88667" y1="26833" x2="88667" y2="26833"/>
                        <a14:foregroundMark x1="78000" y1="10000" x2="78000" y2="10000"/>
                        <a14:foregroundMark x1="67667" y1="8500" x2="67667" y2="8500"/>
                        <a14:foregroundMark x1="56667" y1="5167" x2="56667" y2="5167"/>
                        <a14:foregroundMark x1="43000" y1="4833" x2="43000" y2="4833"/>
                        <a14:foregroundMark x1="7333" y1="33833" x2="7333" y2="33833"/>
                        <a14:foregroundMark x1="1667" y1="52667" x2="1667" y2="52667"/>
                        <a14:foregroundMark x1="4833" y1="61000" x2="4833" y2="61000"/>
                        <a14:foregroundMark x1="94667" y1="43833" x2="94667" y2="43833"/>
                        <a14:foregroundMark x1="94667" y1="53167" x2="94667" y2="53167"/>
                      </a14:backgroundRemoval>
                    </a14:imgEffect>
                  </a14:imgLayer>
                </a14:imgProps>
              </a:ext>
              <a:ext uri="{28A0092B-C50C-407E-A947-70E740481C1C}">
                <a14:useLocalDpi xmlns:a14="http://schemas.microsoft.com/office/drawing/2010/main" val="0"/>
              </a:ext>
            </a:extLst>
          </a:blip>
          <a:srcRect/>
          <a:stretch>
            <a:fillRect/>
          </a:stretch>
        </p:blipFill>
        <p:spPr bwMode="auto">
          <a:xfrm>
            <a:off x="3200400" y="48006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lated imag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717" b="91498" l="8475" r="95339">
                        <a14:foregroundMark x1="15678" y1="28340" x2="15678" y2="28340"/>
                        <a14:foregroundMark x1="10169" y1="40486" x2="10169" y2="40486"/>
                        <a14:foregroundMark x1="8898" y1="51012" x2="8898" y2="51012"/>
                        <a14:foregroundMark x1="11441" y1="62348" x2="11441" y2="62348"/>
                        <a14:foregroundMark x1="16949" y1="70445" x2="16949" y2="70445"/>
                        <a14:foregroundMark x1="21186" y1="78138" x2="21186" y2="78138"/>
                        <a14:foregroundMark x1="29661" y1="85830" x2="29661" y2="85830"/>
                        <a14:foregroundMark x1="49576" y1="91498" x2="49576" y2="91498"/>
                        <a14:foregroundMark x1="65254" y1="91093" x2="65254" y2="91093"/>
                        <a14:foregroundMark x1="76271" y1="82186" x2="76271" y2="82186"/>
                        <a14:foregroundMark x1="87712" y1="68826" x2="87712" y2="68826"/>
                        <a14:foregroundMark x1="90678" y1="61538" x2="90678" y2="61538"/>
                        <a14:foregroundMark x1="90678" y1="53846" x2="90678" y2="53846"/>
                        <a14:foregroundMark x1="90678" y1="44534" x2="90678" y2="44534"/>
                        <a14:foregroundMark x1="92797" y1="38866" x2="92797" y2="38866"/>
                        <a14:foregroundMark x1="95339" y1="48178" x2="95339" y2="48178"/>
                        <a14:foregroundMark x1="64831" y1="9717" x2="64831" y2="9717"/>
                      </a14:backgroundRemoval>
                    </a14:imgEffect>
                  </a14:imgLayer>
                </a14:imgProps>
              </a:ext>
              <a:ext uri="{28A0092B-C50C-407E-A947-70E740481C1C}">
                <a14:useLocalDpi xmlns:a14="http://schemas.microsoft.com/office/drawing/2010/main" val="0"/>
              </a:ext>
            </a:extLst>
          </a:blip>
          <a:srcRect l="4465" t="5662" r="2711" b="4705"/>
          <a:stretch/>
        </p:blipFill>
        <p:spPr bwMode="auto">
          <a:xfrm>
            <a:off x="5029200" y="4800600"/>
            <a:ext cx="914401"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980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Scouts BSA Outdoor Ethics Awards</a:t>
            </a:r>
          </a:p>
        </p:txBody>
      </p:sp>
      <p:sp>
        <p:nvSpPr>
          <p:cNvPr id="3" name="Content Placeholder 2"/>
          <p:cNvSpPr>
            <a:spLocks noGrp="1"/>
          </p:cNvSpPr>
          <p:nvPr>
            <p:ph idx="1"/>
          </p:nvPr>
        </p:nvSpPr>
        <p:spPr/>
        <p:txBody>
          <a:bodyPr>
            <a:normAutofit/>
          </a:bodyPr>
          <a:lstStyle/>
          <a:p>
            <a:pPr marL="0" indent="0">
              <a:buNone/>
            </a:pPr>
            <a:r>
              <a:rPr lang="en-US" dirty="0"/>
              <a:t>Outdoor Ethics Awareness</a:t>
            </a:r>
          </a:p>
          <a:p>
            <a:pPr marL="0" indent="0">
              <a:buNone/>
            </a:pPr>
            <a:endParaRPr lang="en-US" dirty="0"/>
          </a:p>
          <a:p>
            <a:r>
              <a:rPr lang="en-US" dirty="0"/>
              <a:t>Explain the Outdoor Code</a:t>
            </a:r>
          </a:p>
          <a:p>
            <a:r>
              <a:rPr lang="en-US" dirty="0"/>
              <a:t>Watch the NPS Leave No Trace video</a:t>
            </a:r>
          </a:p>
          <a:p>
            <a:r>
              <a:rPr lang="en-US" dirty="0"/>
              <a:t>Complete the Leave No Trace and Tread Lightly! online courses</a:t>
            </a:r>
          </a:p>
          <a:p>
            <a:r>
              <a:rPr lang="en-US" dirty="0"/>
              <a:t>Participate in an Outdoor Ethics workshop or training</a:t>
            </a:r>
          </a:p>
        </p:txBody>
      </p:sp>
      <p:pic>
        <p:nvPicPr>
          <p:cNvPr id="5" name="Picture 12" descr="http://www.outdoorethics-bsa.org/images/OEpatch18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600200"/>
            <a:ext cx="1828800" cy="18288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716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Scouts BSA Outdoor Ethics Awards</a:t>
            </a:r>
          </a:p>
        </p:txBody>
      </p:sp>
      <p:sp>
        <p:nvSpPr>
          <p:cNvPr id="3" name="Content Placeholder 2"/>
          <p:cNvSpPr>
            <a:spLocks noGrp="1"/>
          </p:cNvSpPr>
          <p:nvPr>
            <p:ph idx="1"/>
          </p:nvPr>
        </p:nvSpPr>
        <p:spPr>
          <a:xfrm>
            <a:off x="457200" y="1600200"/>
            <a:ext cx="8229600" cy="5029200"/>
          </a:xfrm>
        </p:spPr>
        <p:txBody>
          <a:bodyPr>
            <a:noAutofit/>
          </a:bodyPr>
          <a:lstStyle/>
          <a:p>
            <a:pPr marL="0" indent="0">
              <a:buNone/>
            </a:pPr>
            <a:r>
              <a:rPr lang="en-US" sz="2800" dirty="0"/>
              <a:t>Outdoor Ethics Action Award</a:t>
            </a:r>
          </a:p>
          <a:p>
            <a:pPr marL="0" indent="0">
              <a:buNone/>
            </a:pPr>
            <a:endParaRPr lang="en-US" sz="2000" dirty="0"/>
          </a:p>
          <a:p>
            <a:pPr eaLnBrk="0" fontAlgn="base" hangingPunct="0">
              <a:spcBef>
                <a:spcPct val="0"/>
              </a:spcBef>
              <a:spcAft>
                <a:spcPct val="0"/>
              </a:spcAft>
              <a:tabLst>
                <a:tab pos="457200" algn="l"/>
              </a:tabLst>
            </a:pPr>
            <a:r>
              <a:rPr lang="en-US" altLang="en-US" sz="2800" dirty="0"/>
              <a:t>Earn the Outdoor Ethics Awareness Award.</a:t>
            </a:r>
          </a:p>
          <a:p>
            <a:pPr eaLnBrk="0" fontAlgn="base" hangingPunct="0">
              <a:spcBef>
                <a:spcPct val="0"/>
              </a:spcBef>
              <a:spcAft>
                <a:spcPct val="0"/>
              </a:spcAft>
              <a:tabLst>
                <a:tab pos="457200" algn="l"/>
              </a:tabLst>
            </a:pPr>
            <a:r>
              <a:rPr lang="en-US" altLang="en-US" sz="2800" dirty="0"/>
              <a:t>Complete the BSA outdoor ethics orientation course</a:t>
            </a:r>
          </a:p>
          <a:p>
            <a:pPr eaLnBrk="0" fontAlgn="base" hangingPunct="0">
              <a:spcBef>
                <a:spcPct val="0"/>
              </a:spcBef>
              <a:spcAft>
                <a:spcPct val="0"/>
              </a:spcAft>
              <a:tabLst>
                <a:tab pos="457200" algn="l"/>
              </a:tabLst>
            </a:pPr>
            <a:r>
              <a:rPr lang="en-US" altLang="en-US" sz="2800" dirty="0"/>
              <a:t>Explain the Outdoor Code </a:t>
            </a:r>
          </a:p>
          <a:p>
            <a:pPr eaLnBrk="0" fontAlgn="base" hangingPunct="0">
              <a:spcBef>
                <a:spcPct val="0"/>
              </a:spcBef>
              <a:spcAft>
                <a:spcPct val="0"/>
              </a:spcAft>
              <a:tabLst>
                <a:tab pos="457200" algn="l"/>
              </a:tabLst>
            </a:pPr>
            <a:r>
              <a:rPr lang="en-US" altLang="en-US" sz="2800" dirty="0"/>
              <a:t>Read Chapter 7 of the Scouts BSA Handbook on Leave No Trace</a:t>
            </a:r>
          </a:p>
          <a:p>
            <a:pPr eaLnBrk="0" fontAlgn="base" hangingPunct="0">
              <a:spcBef>
                <a:spcPct val="0"/>
              </a:spcBef>
              <a:spcAft>
                <a:spcPct val="0"/>
              </a:spcAft>
              <a:tabLst>
                <a:tab pos="457200" algn="l"/>
              </a:tabLst>
            </a:pPr>
            <a:r>
              <a:rPr lang="en-US" altLang="en-US" sz="2800" dirty="0"/>
              <a:t>Teach a skill related to the Outdoor Ethics</a:t>
            </a:r>
          </a:p>
          <a:p>
            <a:pPr eaLnBrk="0" fontAlgn="base" hangingPunct="0">
              <a:spcBef>
                <a:spcPct val="0"/>
              </a:spcBef>
              <a:spcAft>
                <a:spcPct val="0"/>
              </a:spcAft>
              <a:tabLst>
                <a:tab pos="457200" algn="l"/>
              </a:tabLst>
            </a:pPr>
            <a:r>
              <a:rPr lang="en-US" altLang="en-US" sz="2800" dirty="0"/>
              <a:t>Outdoor Ethics Guide or participate in an OE outing</a:t>
            </a:r>
          </a:p>
          <a:p>
            <a:pPr eaLnBrk="0" fontAlgn="base" hangingPunct="0">
              <a:spcBef>
                <a:spcPct val="0"/>
              </a:spcBef>
              <a:spcAft>
                <a:spcPct val="0"/>
              </a:spcAft>
              <a:tabLst>
                <a:tab pos="457200" algn="l"/>
              </a:tabLst>
            </a:pPr>
            <a:r>
              <a:rPr lang="en-US" altLang="en-US" sz="2800" dirty="0"/>
              <a:t>3 outings and report on what you did for OE</a:t>
            </a:r>
          </a:p>
          <a:p>
            <a:pPr eaLnBrk="0" fontAlgn="base" hangingPunct="0">
              <a:spcBef>
                <a:spcPct val="0"/>
              </a:spcBef>
              <a:spcAft>
                <a:spcPct val="0"/>
              </a:spcAft>
              <a:tabLst>
                <a:tab pos="457200" algn="l"/>
              </a:tabLst>
            </a:pPr>
            <a:r>
              <a:rPr lang="en-US" altLang="en-US" sz="2800" dirty="0"/>
              <a:t>Service activity related to recreational impacts</a:t>
            </a:r>
          </a:p>
          <a:p>
            <a:pPr eaLnBrk="0" fontAlgn="base" hangingPunct="0">
              <a:spcBef>
                <a:spcPct val="0"/>
              </a:spcBef>
              <a:spcAft>
                <a:spcPct val="0"/>
              </a:spcAft>
              <a:tabLst>
                <a:tab pos="457200" algn="l"/>
              </a:tabLst>
            </a:pPr>
            <a:r>
              <a:rPr lang="en-US" altLang="en-US" sz="2800" dirty="0"/>
              <a:t>Make presentation of service activity</a:t>
            </a:r>
          </a:p>
        </p:txBody>
      </p:sp>
      <p:pic>
        <p:nvPicPr>
          <p:cNvPr id="5" name="Picture 4">
            <a:extLst>
              <a:ext uri="{FF2B5EF4-FFF2-40B4-BE49-F238E27FC236}">
                <a16:creationId xmlns:a16="http://schemas.microsoft.com/office/drawing/2014/main" id="{9ED3EA94-A867-4507-9E65-554BEB9BC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371600"/>
            <a:ext cx="2381250" cy="847725"/>
          </a:xfrm>
          <a:prstGeom prst="rect">
            <a:avLst/>
          </a:prstGeom>
        </p:spPr>
      </p:pic>
    </p:spTree>
    <p:extLst>
      <p:ext uri="{BB962C8B-B14F-4D97-AF65-F5344CB8AC3E}">
        <p14:creationId xmlns:p14="http://schemas.microsoft.com/office/powerpoint/2010/main" val="3485137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p:spPr>
        <p:txBody>
          <a:bodyPr/>
          <a:lstStyle/>
          <a:p>
            <a:r>
              <a:rPr lang="en-US" dirty="0"/>
              <a:t>Scouts BSA Awards</a:t>
            </a:r>
          </a:p>
        </p:txBody>
      </p:sp>
      <p:sp>
        <p:nvSpPr>
          <p:cNvPr id="3" name="Content Placeholder 2"/>
          <p:cNvSpPr>
            <a:spLocks noGrp="1"/>
          </p:cNvSpPr>
          <p:nvPr>
            <p:ph idx="1"/>
          </p:nvPr>
        </p:nvSpPr>
        <p:spPr>
          <a:xfrm>
            <a:off x="457200" y="1600200"/>
            <a:ext cx="6400800" cy="4525963"/>
          </a:xfrm>
        </p:spPr>
        <p:txBody>
          <a:bodyPr>
            <a:normAutofit fontScale="92500" lnSpcReduction="10000"/>
          </a:bodyPr>
          <a:lstStyle/>
          <a:p>
            <a:r>
              <a:rPr lang="en-US" dirty="0" err="1"/>
              <a:t>Firem’n</a:t>
            </a:r>
            <a:r>
              <a:rPr lang="en-US" dirty="0"/>
              <a:t> Chit</a:t>
            </a:r>
          </a:p>
          <a:p>
            <a:r>
              <a:rPr lang="en-US" dirty="0"/>
              <a:t>National Medal for Outdoor Achievement</a:t>
            </a:r>
          </a:p>
          <a:p>
            <a:r>
              <a:rPr lang="en-US" dirty="0"/>
              <a:t>National Outdoor Awards</a:t>
            </a:r>
          </a:p>
          <a:p>
            <a:r>
              <a:rPr lang="en-US" dirty="0" err="1"/>
              <a:t>Totin</a:t>
            </a:r>
            <a:r>
              <a:rPr lang="en-US" dirty="0"/>
              <a:t>’ Chip</a:t>
            </a:r>
          </a:p>
          <a:p>
            <a:r>
              <a:rPr lang="en-US" dirty="0"/>
              <a:t>Wilderness Pledge Achievement Award</a:t>
            </a:r>
          </a:p>
          <a:p>
            <a:r>
              <a:rPr lang="en-US" dirty="0"/>
              <a:t>National Outdoor Challenge Award (Unit Award)</a:t>
            </a:r>
          </a:p>
        </p:txBody>
      </p:sp>
      <p:pic>
        <p:nvPicPr>
          <p:cNvPr id="1638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50885"/>
          <a:stretch/>
        </p:blipFill>
        <p:spPr bwMode="auto">
          <a:xfrm>
            <a:off x="6296526" y="4078705"/>
            <a:ext cx="1780673" cy="11743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9115"/>
          <a:stretch/>
        </p:blipFill>
        <p:spPr bwMode="auto">
          <a:xfrm>
            <a:off x="6858000" y="1143000"/>
            <a:ext cx="1844842" cy="117433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Related imag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556" b="96889" l="9778" r="89778">
                        <a14:foregroundMark x1="50222" y1="76889" x2="50222" y2="76889"/>
                        <a14:foregroundMark x1="55556" y1="85333" x2="55556" y2="85333"/>
                        <a14:foregroundMark x1="59111" y1="78222" x2="59111" y2="78222"/>
                        <a14:foregroundMark x1="55111" y1="74667" x2="55111" y2="74667"/>
                        <a14:foregroundMark x1="51111" y1="68889" x2="51111" y2="68889"/>
                        <a14:foregroundMark x1="44889" y1="68889" x2="44889" y2="68889"/>
                        <a14:foregroundMark x1="40000" y1="72000" x2="40000" y2="72000"/>
                        <a14:foregroundMark x1="36889" y1="76000" x2="36889" y2="76000"/>
                        <a14:foregroundMark x1="36444" y1="83556" x2="36444" y2="83556"/>
                        <a14:foregroundMark x1="40444" y1="92000" x2="40444" y2="92000"/>
                        <a14:foregroundMark x1="42667" y1="96889" x2="42667" y2="96889"/>
                        <a14:foregroundMark x1="53778" y1="96444" x2="53778" y2="96444"/>
                        <a14:foregroundMark x1="63111" y1="3556" x2="63111" y2="3556"/>
                        <a14:foregroundMark x1="55111" y1="3556" x2="55111" y2="3556"/>
                        <a14:foregroundMark x1="67556" y1="10222" x2="67556" y2="10222"/>
                      </a14:backgroundRemoval>
                    </a14:imgEffect>
                  </a14:imgLayer>
                </a14:imgProps>
              </a:ext>
              <a:ext uri="{28A0092B-C50C-407E-A947-70E740481C1C}">
                <a14:useLocalDpi xmlns:a14="http://schemas.microsoft.com/office/drawing/2010/main" val="0"/>
              </a:ext>
            </a:extLst>
          </a:blip>
          <a:srcRect/>
          <a:stretch>
            <a:fillRect/>
          </a:stretch>
        </p:blipFill>
        <p:spPr bwMode="auto">
          <a:xfrm>
            <a:off x="4916906" y="140769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Image result for national medal for outdoor achievement"/>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704" b="95926" l="2667" r="98667">
                        <a14:foregroundMark x1="2667" y1="31481" x2="2667" y2="31481"/>
                        <a14:foregroundMark x1="99111" y1="32593" x2="99111" y2="32593"/>
                        <a14:foregroundMark x1="48889" y1="3704" x2="48889" y2="3704"/>
                        <a14:foregroundMark x1="74222" y1="85556" x2="74222" y2="85556"/>
                        <a14:foregroundMark x1="84444" y1="95926" x2="84444" y2="95926"/>
                      </a14:backgroundRemoval>
                    </a14:imgEffect>
                  </a14:imgLayer>
                </a14:imgProps>
              </a:ext>
              <a:ext uri="{28A0092B-C50C-407E-A947-70E740481C1C}">
                <a14:useLocalDpi xmlns:a14="http://schemas.microsoft.com/office/drawing/2010/main" val="0"/>
              </a:ext>
            </a:extLst>
          </a:blip>
          <a:srcRect/>
          <a:stretch>
            <a:fillRect/>
          </a:stretch>
        </p:blipFill>
        <p:spPr bwMode="auto">
          <a:xfrm>
            <a:off x="6256421" y="2153653"/>
            <a:ext cx="1524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Image result for national outdoor awards"/>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333" b="96889" l="9778" r="89778">
                        <a14:foregroundMark x1="56000" y1="5333" x2="56000" y2="5333"/>
                        <a14:foregroundMark x1="42667" y1="29778" x2="42667" y2="29778"/>
                        <a14:foregroundMark x1="56444" y1="92000" x2="56444" y2="92000"/>
                        <a14:foregroundMark x1="50667" y1="97333" x2="50667" y2="97333"/>
                        <a14:foregroundMark x1="48444" y1="6667" x2="48444" y2="6667"/>
                        <a14:foregroundMark x1="47556" y1="11556" x2="47556" y2="11556"/>
                        <a14:foregroundMark x1="45778" y1="18222" x2="45778" y2="18222"/>
                        <a14:foregroundMark x1="53333" y1="1333" x2="53333" y2="1333"/>
                        <a14:backgroundMark x1="49333" y1="9778" x2="49333" y2="9778"/>
                        <a14:backgroundMark x1="51111" y1="3556" x2="51111" y2="3556"/>
                        <a14:backgroundMark x1="49333" y1="6667" x2="49333" y2="6667"/>
                      </a14:backgroundRemoval>
                    </a14:imgEffect>
                  </a14:imgLayer>
                </a14:imgProps>
              </a:ext>
              <a:ext uri="{28A0092B-C50C-407E-A947-70E740481C1C}">
                <a14:useLocalDpi xmlns:a14="http://schemas.microsoft.com/office/drawing/2010/main" val="0"/>
              </a:ext>
            </a:extLst>
          </a:blip>
          <a:srcRect l="35974" r="36613"/>
          <a:stretch/>
        </p:blipFill>
        <p:spPr bwMode="auto">
          <a:xfrm>
            <a:off x="7772400" y="2514600"/>
            <a:ext cx="1171074" cy="4271962"/>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Image result for wilderness pledge achievement awar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5418" y="5394158"/>
            <a:ext cx="14287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376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Venturing</a:t>
            </a:r>
          </a:p>
        </p:txBody>
      </p:sp>
      <p:sp>
        <p:nvSpPr>
          <p:cNvPr id="3" name="Content Placeholder 2"/>
          <p:cNvSpPr>
            <a:spLocks noGrp="1"/>
          </p:cNvSpPr>
          <p:nvPr>
            <p:ph idx="1"/>
          </p:nvPr>
        </p:nvSpPr>
        <p:spPr>
          <a:xfrm>
            <a:off x="457200" y="1600200"/>
            <a:ext cx="8229600" cy="4525963"/>
          </a:xfrm>
        </p:spPr>
        <p:txBody>
          <a:bodyPr>
            <a:normAutofit fontScale="77500" lnSpcReduction="20000"/>
          </a:bodyPr>
          <a:lstStyle/>
          <a:p>
            <a:pPr marL="0" indent="0">
              <a:buNone/>
            </a:pPr>
            <a:r>
              <a:rPr lang="en-US" dirty="0"/>
              <a:t>Ranger Award Leave No Trace Core Requirement</a:t>
            </a:r>
          </a:p>
          <a:p>
            <a:pPr marL="0" indent="0">
              <a:buNone/>
            </a:pPr>
            <a:endParaRPr lang="en-US" dirty="0"/>
          </a:p>
          <a:p>
            <a:pPr marL="457200" indent="-457200">
              <a:buAutoNum type="alphaLcPeriod"/>
            </a:pPr>
            <a:r>
              <a:rPr lang="en-US" dirty="0"/>
              <a:t> Recite and explain the principles of Leave No Trace.</a:t>
            </a:r>
          </a:p>
          <a:p>
            <a:pPr marL="457200" indent="-457200">
              <a:buAutoNum type="alphaLcPeriod"/>
            </a:pPr>
            <a:endParaRPr lang="en-US" dirty="0"/>
          </a:p>
          <a:p>
            <a:pPr marL="457200" indent="-457200">
              <a:buAutoNum type="alphaLcPeriod"/>
            </a:pPr>
            <a:r>
              <a:rPr lang="en-US" dirty="0"/>
              <a:t>Participate in three separate camping/backpacking trips demonstrating that you know and use Leave No Trace principles.</a:t>
            </a:r>
          </a:p>
          <a:p>
            <a:pPr marL="457200" indent="-457200">
              <a:buAutoNum type="alphaLcPeriod"/>
            </a:pPr>
            <a:endParaRPr lang="en-US" dirty="0"/>
          </a:p>
          <a:p>
            <a:pPr marL="457200" indent="-457200">
              <a:buAutoNum type="alphaLcPeriod"/>
            </a:pPr>
            <a:r>
              <a:rPr lang="en-US" dirty="0"/>
              <a:t>Make a tabletop display or presentation on the Leave No Trace principles and how they affect the environment and attitude of campers for your crew, another crew, a Cub or Scouts BSA group, or another group or teach a Leave No Trace Awareness course.</a:t>
            </a:r>
          </a:p>
          <a:p>
            <a:endParaRPr lang="en-US" dirty="0"/>
          </a:p>
        </p:txBody>
      </p:sp>
      <p:pic>
        <p:nvPicPr>
          <p:cNvPr id="10" name="Picture 2" descr="https://encrypted-tbn3.gstatic.com/images?q=tbn:ANd9GcQ0es3VWFhH6uqjgpNYFUvxlFrAspD5vH2WmWlLGUn1qzThaPiO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8041" y="152400"/>
            <a:ext cx="123063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544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Venturing</a:t>
            </a:r>
          </a:p>
        </p:txBody>
      </p:sp>
      <p:sp>
        <p:nvSpPr>
          <p:cNvPr id="3" name="Content Placeholder 2"/>
          <p:cNvSpPr>
            <a:spLocks noGrp="1"/>
          </p:cNvSpPr>
          <p:nvPr>
            <p:ph idx="1"/>
          </p:nvPr>
        </p:nvSpPr>
        <p:spPr>
          <a:xfrm>
            <a:off x="457200" y="1600200"/>
            <a:ext cx="8229600" cy="4525963"/>
          </a:xfrm>
        </p:spPr>
        <p:txBody>
          <a:bodyPr>
            <a:normAutofit/>
          </a:bodyPr>
          <a:lstStyle/>
          <a:p>
            <a:pPr marL="0" indent="0">
              <a:buNone/>
            </a:pPr>
            <a:r>
              <a:rPr lang="en-US" sz="4400" dirty="0"/>
              <a:t>Eagle Scout</a:t>
            </a:r>
          </a:p>
          <a:p>
            <a:pPr marL="0" indent="0">
              <a:buNone/>
            </a:pPr>
            <a:endParaRPr lang="en-US" dirty="0"/>
          </a:p>
          <a:p>
            <a:pPr marL="514350" indent="-514350">
              <a:buFont typeface="+mj-lt"/>
              <a:buAutoNum type="arabicPeriod" startAt="4"/>
            </a:pPr>
            <a:r>
              <a:rPr lang="en-US" dirty="0"/>
              <a:t>While a Life Scout, </a:t>
            </a:r>
            <a:r>
              <a:rPr lang="en-US" sz="3100" dirty="0"/>
              <a:t>serve actively</a:t>
            </a:r>
            <a:r>
              <a:rPr lang="en-US" dirty="0"/>
              <a:t> in your troop for six months in one or more of the following positions of responsibility:</a:t>
            </a:r>
            <a:br>
              <a:rPr lang="en-US" dirty="0"/>
            </a:br>
            <a:r>
              <a:rPr lang="en-US" dirty="0"/>
              <a:t>	Venturing crew:</a:t>
            </a:r>
            <a:br>
              <a:rPr lang="en-US" dirty="0"/>
            </a:br>
            <a:r>
              <a:rPr lang="en-US" dirty="0"/>
              <a:t>		…</a:t>
            </a:r>
            <a:br>
              <a:rPr lang="en-US" dirty="0"/>
            </a:br>
            <a:r>
              <a:rPr lang="en-US" dirty="0"/>
              <a:t>		outdoor ethics guide</a:t>
            </a:r>
          </a:p>
          <a:p>
            <a:pPr marL="457200" indent="-457200">
              <a:buAutoNum type="alphaLcPeriod"/>
            </a:pPr>
            <a:endParaRPr lang="en-US" dirty="0"/>
          </a:p>
          <a:p>
            <a:endParaRPr lang="en-US" dirty="0"/>
          </a:p>
        </p:txBody>
      </p:sp>
      <p:pic>
        <p:nvPicPr>
          <p:cNvPr id="5" name="Picture 22" descr="Related image">
            <a:extLst>
              <a:ext uri="{FF2B5EF4-FFF2-40B4-BE49-F238E27FC236}">
                <a16:creationId xmlns:a16="http://schemas.microsoft.com/office/drawing/2014/main" id="{D21BEDC5-BC3E-4C1F-A6B7-B7ECF604B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371" y="274638"/>
            <a:ext cx="139942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096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Venturing Outdoor Ethics Awards</a:t>
            </a:r>
          </a:p>
        </p:txBody>
      </p:sp>
      <p:sp>
        <p:nvSpPr>
          <p:cNvPr id="3" name="Content Placeholder 2"/>
          <p:cNvSpPr>
            <a:spLocks noGrp="1"/>
          </p:cNvSpPr>
          <p:nvPr>
            <p:ph idx="1"/>
          </p:nvPr>
        </p:nvSpPr>
        <p:spPr/>
        <p:txBody>
          <a:bodyPr>
            <a:normAutofit/>
          </a:bodyPr>
          <a:lstStyle/>
          <a:p>
            <a:pPr marL="0" indent="0">
              <a:buNone/>
            </a:pPr>
            <a:r>
              <a:rPr lang="en-US" dirty="0"/>
              <a:t>Outdoor Ethics Awareness</a:t>
            </a:r>
          </a:p>
          <a:p>
            <a:pPr marL="0" indent="0">
              <a:buNone/>
            </a:pPr>
            <a:endParaRPr lang="en-US" dirty="0"/>
          </a:p>
          <a:p>
            <a:r>
              <a:rPr lang="en-US" dirty="0"/>
              <a:t>Explain the Outdoor Code</a:t>
            </a:r>
          </a:p>
          <a:p>
            <a:r>
              <a:rPr lang="en-US" dirty="0"/>
              <a:t>Watch the NPS Leave No Trace video</a:t>
            </a:r>
          </a:p>
          <a:p>
            <a:r>
              <a:rPr lang="en-US" dirty="0"/>
              <a:t>Complete the Leave No Trace and Tread Lightly! online courses</a:t>
            </a:r>
          </a:p>
          <a:p>
            <a:r>
              <a:rPr lang="en-US" dirty="0"/>
              <a:t>Participate in an Outdoor Ethics workshop or training</a:t>
            </a:r>
          </a:p>
        </p:txBody>
      </p:sp>
      <p:pic>
        <p:nvPicPr>
          <p:cNvPr id="5" name="Picture 12" descr="http://www.outdoorethics-bsa.org/images/OEpatch18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600200"/>
            <a:ext cx="1828800" cy="18288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Rectangle: Rounded Corners 3"/>
          <p:cNvSpPr/>
          <p:nvPr/>
        </p:nvSpPr>
        <p:spPr>
          <a:xfrm>
            <a:off x="4572000" y="5943600"/>
            <a:ext cx="4097224" cy="46051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effectLst>
                  <a:outerShdw blurRad="38100" dist="38100" dir="2700000" algn="tl">
                    <a:srgbClr val="000000">
                      <a:alpha val="43137"/>
                    </a:srgbClr>
                  </a:outerShdw>
                </a:effectLst>
                <a:latin typeface="Eras Demi ITC" panose="020B0805030504020804" pitchFamily="34" charset="0"/>
              </a:rPr>
              <a:t>SAME </a:t>
            </a:r>
            <a:r>
              <a:rPr lang="en-US" sz="2800" b="1">
                <a:solidFill>
                  <a:srgbClr val="FFFF00"/>
                </a:solidFill>
                <a:effectLst>
                  <a:outerShdw blurRad="38100" dist="38100" dir="2700000" algn="tl">
                    <a:srgbClr val="000000">
                      <a:alpha val="43137"/>
                    </a:srgbClr>
                  </a:outerShdw>
                </a:effectLst>
                <a:latin typeface="Eras Demi ITC" panose="020B0805030504020804" pitchFamily="34" charset="0"/>
              </a:rPr>
              <a:t>AS SCOUTS BSA</a:t>
            </a:r>
            <a:endParaRPr lang="en-US" sz="2800" b="1" dirty="0">
              <a:solidFill>
                <a:srgbClr val="FFFF00"/>
              </a:solidFill>
              <a:effectLst>
                <a:outerShdw blurRad="38100" dist="38100" dir="2700000" algn="tl">
                  <a:srgbClr val="000000">
                    <a:alpha val="43137"/>
                  </a:srgbClr>
                </a:outerShdw>
              </a:effectLst>
              <a:latin typeface="Eras Demi ITC" panose="020B0805030504020804" pitchFamily="34" charset="0"/>
            </a:endParaRPr>
          </a:p>
        </p:txBody>
      </p:sp>
    </p:spTree>
    <p:extLst>
      <p:ext uri="{BB962C8B-B14F-4D97-AF65-F5344CB8AC3E}">
        <p14:creationId xmlns:p14="http://schemas.microsoft.com/office/powerpoint/2010/main" val="555929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Venturing Outdoor Ethics Awards</a:t>
            </a:r>
          </a:p>
        </p:txBody>
      </p:sp>
      <p:sp>
        <p:nvSpPr>
          <p:cNvPr id="3" name="Content Placeholder 2"/>
          <p:cNvSpPr>
            <a:spLocks noGrp="1"/>
          </p:cNvSpPr>
          <p:nvPr>
            <p:ph idx="1"/>
          </p:nvPr>
        </p:nvSpPr>
        <p:spPr>
          <a:xfrm>
            <a:off x="457200" y="1600200"/>
            <a:ext cx="8229600" cy="5029200"/>
          </a:xfrm>
        </p:spPr>
        <p:txBody>
          <a:bodyPr>
            <a:noAutofit/>
          </a:bodyPr>
          <a:lstStyle/>
          <a:p>
            <a:pPr marL="0" indent="0">
              <a:buNone/>
            </a:pPr>
            <a:r>
              <a:rPr lang="en-US" sz="2800" dirty="0"/>
              <a:t>Outdoor Ethics Action Award</a:t>
            </a:r>
          </a:p>
          <a:p>
            <a:pPr marL="0" indent="0">
              <a:buNone/>
            </a:pPr>
            <a:endParaRPr lang="en-US" sz="1800" dirty="0"/>
          </a:p>
          <a:p>
            <a:pPr eaLnBrk="0" fontAlgn="base" hangingPunct="0">
              <a:spcBef>
                <a:spcPct val="0"/>
              </a:spcBef>
              <a:spcAft>
                <a:spcPct val="0"/>
              </a:spcAft>
              <a:tabLst>
                <a:tab pos="457200" algn="l"/>
              </a:tabLst>
            </a:pPr>
            <a:r>
              <a:rPr lang="en-US" altLang="en-US" sz="2200" dirty="0"/>
              <a:t>Earn the Outdoor Ethics Awareness Award</a:t>
            </a:r>
          </a:p>
          <a:p>
            <a:pPr eaLnBrk="0" fontAlgn="base" hangingPunct="0">
              <a:spcBef>
                <a:spcPct val="0"/>
              </a:spcBef>
              <a:spcAft>
                <a:spcPct val="0"/>
              </a:spcAft>
              <a:tabLst>
                <a:tab pos="457200" algn="l"/>
              </a:tabLst>
            </a:pPr>
            <a:r>
              <a:rPr lang="en-US" altLang="en-US" sz="2200" dirty="0"/>
              <a:t>Complete the BSA outdoor ethics orientation course</a:t>
            </a:r>
          </a:p>
          <a:p>
            <a:pPr eaLnBrk="0" fontAlgn="base" hangingPunct="0">
              <a:spcBef>
                <a:spcPct val="0"/>
              </a:spcBef>
              <a:spcAft>
                <a:spcPct val="0"/>
              </a:spcAft>
              <a:tabLst>
                <a:tab pos="457200" algn="l"/>
              </a:tabLst>
            </a:pPr>
            <a:r>
              <a:rPr lang="en-US" altLang="en-US" sz="2200" dirty="0"/>
              <a:t>Explain the Outdoor Code </a:t>
            </a:r>
          </a:p>
          <a:p>
            <a:pPr eaLnBrk="0" fontAlgn="base" hangingPunct="0">
              <a:spcBef>
                <a:spcPct val="0"/>
              </a:spcBef>
              <a:spcAft>
                <a:spcPct val="0"/>
              </a:spcAft>
              <a:tabLst>
                <a:tab pos="457200" algn="l"/>
              </a:tabLst>
            </a:pPr>
            <a:r>
              <a:rPr lang="en-US" altLang="en-US" sz="2200" dirty="0"/>
              <a:t>Read Chapter 7 of the </a:t>
            </a:r>
            <a:r>
              <a:rPr lang="en-US" altLang="en-US" sz="2200" dirty="0" err="1">
                <a:solidFill>
                  <a:srgbClr val="FFFF00"/>
                </a:solidFill>
              </a:rPr>
              <a:t>Fieldbook</a:t>
            </a:r>
            <a:r>
              <a:rPr lang="en-US" altLang="en-US" sz="2200" dirty="0"/>
              <a:t> on Leave No Trace; review </a:t>
            </a:r>
            <a:r>
              <a:rPr lang="en-US" altLang="en-US" sz="2200" dirty="0">
                <a:solidFill>
                  <a:srgbClr val="FFFF00"/>
                </a:solidFill>
              </a:rPr>
              <a:t>The Land Ethic </a:t>
            </a:r>
            <a:r>
              <a:rPr lang="en-US" altLang="en-US" sz="2200" dirty="0"/>
              <a:t>in A Sand County Almanac </a:t>
            </a:r>
          </a:p>
          <a:p>
            <a:pPr eaLnBrk="0" fontAlgn="base" hangingPunct="0">
              <a:spcBef>
                <a:spcPct val="0"/>
              </a:spcBef>
              <a:spcAft>
                <a:spcPct val="0"/>
              </a:spcAft>
              <a:tabLst>
                <a:tab pos="457200" algn="l"/>
              </a:tabLst>
            </a:pPr>
            <a:r>
              <a:rPr lang="en-US" altLang="en-US" sz="2200" dirty="0"/>
              <a:t>Explore the </a:t>
            </a:r>
            <a:r>
              <a:rPr lang="en-US" altLang="en-US" sz="2200" dirty="0">
                <a:solidFill>
                  <a:srgbClr val="FFFF00"/>
                </a:solidFill>
              </a:rPr>
              <a:t>ethical viewpoints </a:t>
            </a:r>
            <a:r>
              <a:rPr lang="en-US" altLang="en-US" sz="2200" dirty="0"/>
              <a:t>of Leave No Trace and Tread Lighlty!</a:t>
            </a:r>
          </a:p>
          <a:p>
            <a:pPr eaLnBrk="0" fontAlgn="base" hangingPunct="0">
              <a:spcBef>
                <a:spcPct val="0"/>
              </a:spcBef>
              <a:spcAft>
                <a:spcPct val="0"/>
              </a:spcAft>
              <a:tabLst>
                <a:tab pos="457200" algn="l"/>
              </a:tabLst>
            </a:pPr>
            <a:r>
              <a:rPr lang="en-US" altLang="en-US" sz="2200" dirty="0"/>
              <a:t>Leave No Trace</a:t>
            </a:r>
            <a:r>
              <a:rPr lang="en-US" altLang="en-US" sz="2200" dirty="0">
                <a:solidFill>
                  <a:srgbClr val="FFFF00"/>
                </a:solidFill>
              </a:rPr>
              <a:t>/Tread Lightly! </a:t>
            </a:r>
            <a:r>
              <a:rPr lang="en-US" altLang="en-US" sz="2200" dirty="0"/>
              <a:t>Trainer/OE Officer/participate in OE outing</a:t>
            </a:r>
          </a:p>
          <a:p>
            <a:pPr eaLnBrk="0" fontAlgn="base" hangingPunct="0">
              <a:spcBef>
                <a:spcPct val="0"/>
              </a:spcBef>
              <a:spcAft>
                <a:spcPct val="0"/>
              </a:spcAft>
              <a:tabLst>
                <a:tab pos="457200" algn="l"/>
              </a:tabLst>
            </a:pPr>
            <a:r>
              <a:rPr lang="en-US" altLang="en-US" sz="2200" dirty="0"/>
              <a:t>Teach a skill related to Outdoor Ethics</a:t>
            </a:r>
          </a:p>
          <a:p>
            <a:pPr eaLnBrk="0" fontAlgn="base" hangingPunct="0">
              <a:spcBef>
                <a:spcPct val="0"/>
              </a:spcBef>
              <a:spcAft>
                <a:spcPct val="0"/>
              </a:spcAft>
              <a:tabLst>
                <a:tab pos="457200" algn="l"/>
              </a:tabLst>
            </a:pPr>
            <a:r>
              <a:rPr lang="en-US" altLang="en-US" sz="2200" dirty="0">
                <a:solidFill>
                  <a:srgbClr val="FFFF00"/>
                </a:solidFill>
              </a:rPr>
              <a:t>Meet with a Land Manager</a:t>
            </a:r>
          </a:p>
          <a:p>
            <a:pPr eaLnBrk="0" fontAlgn="base" hangingPunct="0">
              <a:spcBef>
                <a:spcPct val="0"/>
              </a:spcBef>
              <a:spcAft>
                <a:spcPct val="0"/>
              </a:spcAft>
              <a:tabLst>
                <a:tab pos="457200" algn="l"/>
              </a:tabLst>
            </a:pPr>
            <a:r>
              <a:rPr lang="en-US" altLang="en-US" sz="2200" dirty="0"/>
              <a:t>Service activity related to recreational impacts</a:t>
            </a:r>
          </a:p>
          <a:p>
            <a:pPr eaLnBrk="0" fontAlgn="base" hangingPunct="0">
              <a:spcBef>
                <a:spcPct val="0"/>
              </a:spcBef>
              <a:spcAft>
                <a:spcPct val="0"/>
              </a:spcAft>
              <a:tabLst>
                <a:tab pos="457200" algn="l"/>
              </a:tabLst>
            </a:pPr>
            <a:r>
              <a:rPr lang="en-US" altLang="en-US" sz="2200" dirty="0">
                <a:solidFill>
                  <a:srgbClr val="FFFF00"/>
                </a:solidFill>
              </a:rPr>
              <a:t>Lead event educating public about issues from activity</a:t>
            </a:r>
          </a:p>
        </p:txBody>
      </p:sp>
      <p:pic>
        <p:nvPicPr>
          <p:cNvPr id="10" name="Picture 9">
            <a:extLst>
              <a:ext uri="{FF2B5EF4-FFF2-40B4-BE49-F238E27FC236}">
                <a16:creationId xmlns:a16="http://schemas.microsoft.com/office/drawing/2014/main" id="{E87A14CA-D906-41FB-91F9-AC217706B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417638"/>
            <a:ext cx="2381250" cy="847725"/>
          </a:xfrm>
          <a:prstGeom prst="rect">
            <a:avLst/>
          </a:prstGeom>
        </p:spPr>
      </p:pic>
    </p:spTree>
    <p:extLst>
      <p:ext uri="{BB962C8B-B14F-4D97-AF65-F5344CB8AC3E}">
        <p14:creationId xmlns:p14="http://schemas.microsoft.com/office/powerpoint/2010/main" val="2760048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 Scout Advancement</a:t>
            </a:r>
          </a:p>
        </p:txBody>
      </p:sp>
      <p:sp>
        <p:nvSpPr>
          <p:cNvPr id="3" name="Content Placeholder 2"/>
          <p:cNvSpPr>
            <a:spLocks noGrp="1"/>
          </p:cNvSpPr>
          <p:nvPr>
            <p:ph idx="1"/>
          </p:nvPr>
        </p:nvSpPr>
        <p:spPr/>
        <p:txBody>
          <a:bodyPr>
            <a:normAutofit/>
          </a:bodyPr>
          <a:lstStyle/>
          <a:p>
            <a:r>
              <a:rPr lang="en-US" dirty="0"/>
              <a:t>Lions</a:t>
            </a:r>
          </a:p>
          <a:p>
            <a:pPr lvl="1"/>
            <a:r>
              <a:rPr lang="en-US" dirty="0"/>
              <a:t>Mountain Lion </a:t>
            </a:r>
            <a:br>
              <a:rPr lang="en-US" dirty="0"/>
            </a:br>
            <a:r>
              <a:rPr lang="en-US" sz="2200" dirty="0"/>
              <a:t>(</a:t>
            </a:r>
            <a:r>
              <a:rPr lang="en-US" sz="2200" i="1" dirty="0"/>
              <a:t>No explicit Leave No Trace requirements</a:t>
            </a:r>
            <a:r>
              <a:rPr lang="en-US" sz="2200" dirty="0"/>
              <a:t>)</a:t>
            </a:r>
          </a:p>
          <a:p>
            <a:r>
              <a:rPr lang="en-US" dirty="0"/>
              <a:t>Tigers</a:t>
            </a:r>
          </a:p>
          <a:p>
            <a:pPr lvl="1"/>
            <a:r>
              <a:rPr lang="en-US" dirty="0"/>
              <a:t>Tigers in the Wild</a:t>
            </a:r>
          </a:p>
          <a:p>
            <a:r>
              <a:rPr lang="en-US" dirty="0"/>
              <a:t>Wolves </a:t>
            </a:r>
          </a:p>
          <a:p>
            <a:pPr lvl="1"/>
            <a:r>
              <a:rPr lang="en-US" dirty="0"/>
              <a:t>Call of the Wild</a:t>
            </a:r>
          </a:p>
          <a:p>
            <a:pPr lvl="1"/>
            <a:r>
              <a:rPr lang="en-US" dirty="0"/>
              <a:t>Paws on the Path</a:t>
            </a:r>
          </a:p>
        </p:txBody>
      </p:sp>
      <p:pic>
        <p:nvPicPr>
          <p:cNvPr id="6" name="Picture 14"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500" b="96500" l="2500" r="94000">
                        <a14:foregroundMark x1="51500" y1="8000" x2="51500" y2="8000"/>
                        <a14:foregroundMark x1="50000" y1="2500" x2="50000" y2="2500"/>
                        <a14:foregroundMark x1="94000" y1="51000" x2="94000" y2="51000"/>
                        <a14:foregroundMark x1="50000" y1="96500" x2="50000" y2="96500"/>
                        <a14:foregroundMark x1="2500" y1="49500" x2="2500" y2="49500"/>
                        <a14:foregroundMark x1="41000" y1="28000" x2="41000" y2="28000"/>
                        <a14:foregroundMark x1="37000" y1="42500" x2="37000" y2="42500"/>
                        <a14:foregroundMark x1="41500" y1="47000" x2="41500" y2="47000"/>
                        <a14:foregroundMark x1="48000" y1="50000" x2="48000" y2="50000"/>
                        <a14:foregroundMark x1="57000" y1="50000" x2="57000" y2="50000"/>
                        <a14:foregroundMark x1="61000" y1="45000" x2="61000" y2="45000"/>
                        <a14:foregroundMark x1="59500" y1="40500" x2="59500" y2="40500"/>
                        <a14:foregroundMark x1="55500" y1="40500" x2="55500" y2="40500"/>
                        <a14:foregroundMark x1="53000" y1="38500" x2="53000" y2="38500"/>
                        <a14:foregroundMark x1="51500" y1="40000" x2="51500" y2="40000"/>
                        <a14:foregroundMark x1="47000" y1="40500" x2="47000" y2="40500"/>
                        <a14:foregroundMark x1="47000" y1="43000" x2="47000" y2="43000"/>
                        <a14:foregroundMark x1="43000" y1="49000" x2="43000" y2="49000"/>
                        <a14:foregroundMark x1="42000" y1="53500" x2="42000" y2="53500"/>
                        <a14:foregroundMark x1="39000" y1="50500" x2="39000" y2="50500"/>
                        <a14:foregroundMark x1="37000" y1="48500" x2="37000" y2="48500"/>
                        <a14:foregroundMark x1="34000" y1="45500" x2="34000" y2="45500"/>
                        <a14:foregroundMark x1="38000" y1="39000" x2="38000" y2="39000"/>
                      </a14:backgroundRemoval>
                    </a14:imgEffect>
                  </a14:imgLayer>
                </a14:imgProps>
              </a:ext>
              <a:ext uri="{28A0092B-C50C-407E-A947-70E740481C1C}">
                <a14:useLocalDpi xmlns:a14="http://schemas.microsoft.com/office/drawing/2010/main" val="0"/>
              </a:ext>
            </a:extLst>
          </a:blip>
          <a:srcRect/>
          <a:stretch>
            <a:fillRect/>
          </a:stretch>
        </p:blipFill>
        <p:spPr bwMode="auto">
          <a:xfrm>
            <a:off x="7613407" y="2763502"/>
            <a:ext cx="1197068" cy="11970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2319" t="2990" r="9420" b="3532"/>
          <a:stretch/>
        </p:blipFill>
        <p:spPr bwMode="auto">
          <a:xfrm>
            <a:off x="3968198" y="3321501"/>
            <a:ext cx="514349" cy="6857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all of the wild, cub scouts"/>
          <p:cNvPicPr>
            <a:picLocks noChangeAspect="1" noChangeArrowheads="1"/>
          </p:cNvPicPr>
          <p:nvPr/>
        </p:nvPicPr>
        <p:blipFill rotWithShape="1">
          <a:blip r:embed="rId5">
            <a:extLst>
              <a:ext uri="{28A0092B-C50C-407E-A947-70E740481C1C}">
                <a14:useLocalDpi xmlns:a14="http://schemas.microsoft.com/office/drawing/2010/main" val="0"/>
              </a:ext>
            </a:extLst>
          </a:blip>
          <a:srcRect l="3406" t="3902" r="5757" b="4533"/>
          <a:stretch/>
        </p:blipFill>
        <p:spPr bwMode="auto">
          <a:xfrm>
            <a:off x="3648680" y="4393954"/>
            <a:ext cx="514349"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aws on the path, cub scouts"/>
          <p:cNvPicPr>
            <a:picLocks noChangeAspect="1" noChangeArrowheads="1"/>
          </p:cNvPicPr>
          <p:nvPr/>
        </p:nvPicPr>
        <p:blipFill rotWithShape="1">
          <a:blip r:embed="rId6">
            <a:extLst>
              <a:ext uri="{28A0092B-C50C-407E-A947-70E740481C1C}">
                <a14:useLocalDpi xmlns:a14="http://schemas.microsoft.com/office/drawing/2010/main" val="0"/>
              </a:ext>
            </a:extLst>
          </a:blip>
          <a:srcRect l="11689" t="3326" r="11143" b="3159"/>
          <a:stretch/>
        </p:blipFill>
        <p:spPr bwMode="auto">
          <a:xfrm>
            <a:off x="4314451" y="4987331"/>
            <a:ext cx="515097" cy="6897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untain Lion">
            <a:extLst>
              <a:ext uri="{FF2B5EF4-FFF2-40B4-BE49-F238E27FC236}">
                <a16:creationId xmlns:a16="http://schemas.microsoft.com/office/drawing/2014/main" id="{039AD73F-9D45-4A75-9765-EE4DD9E749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0348" y="1873981"/>
            <a:ext cx="700255" cy="7002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ion Adventure Requirements">
            <a:extLst>
              <a:ext uri="{FF2B5EF4-FFF2-40B4-BE49-F238E27FC236}">
                <a16:creationId xmlns:a16="http://schemas.microsoft.com/office/drawing/2014/main" id="{E7BC5808-42D0-43B1-A671-B221F9196F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1066" y="472951"/>
            <a:ext cx="1197068" cy="11970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890AF57-6CF7-41E2-AA56-BE12E20747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31066" y="1615951"/>
            <a:ext cx="1197068" cy="1181317"/>
          </a:xfrm>
          <a:prstGeom prst="rect">
            <a:avLst/>
          </a:prstGeom>
        </p:spPr>
      </p:pic>
    </p:spTree>
    <p:extLst>
      <p:ext uri="{BB962C8B-B14F-4D97-AF65-F5344CB8AC3E}">
        <p14:creationId xmlns:p14="http://schemas.microsoft.com/office/powerpoint/2010/main" val="2170537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Venturing Awards</a:t>
            </a:r>
          </a:p>
        </p:txBody>
      </p:sp>
      <p:sp>
        <p:nvSpPr>
          <p:cNvPr id="3" name="Content Placeholder 2"/>
          <p:cNvSpPr>
            <a:spLocks noGrp="1"/>
          </p:cNvSpPr>
          <p:nvPr>
            <p:ph idx="1"/>
          </p:nvPr>
        </p:nvSpPr>
        <p:spPr>
          <a:xfrm>
            <a:off x="457200" y="1600200"/>
            <a:ext cx="6400800" cy="4525963"/>
          </a:xfrm>
        </p:spPr>
        <p:txBody>
          <a:bodyPr>
            <a:normAutofit/>
          </a:bodyPr>
          <a:lstStyle/>
          <a:p>
            <a:r>
              <a:rPr lang="en-US" dirty="0"/>
              <a:t>National Medal for Outdoor Achievement</a:t>
            </a:r>
          </a:p>
          <a:p>
            <a:r>
              <a:rPr lang="en-US" dirty="0"/>
              <a:t>National Outdoor Awards</a:t>
            </a:r>
          </a:p>
          <a:p>
            <a:r>
              <a:rPr lang="en-US" dirty="0"/>
              <a:t>Wilderness Pledge Achievement Award</a:t>
            </a:r>
          </a:p>
        </p:txBody>
      </p:sp>
      <p:pic>
        <p:nvPicPr>
          <p:cNvPr id="16388" name="Picture 4"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56" b="96889" l="9778" r="89778">
                        <a14:foregroundMark x1="50222" y1="76889" x2="50222" y2="76889"/>
                        <a14:foregroundMark x1="55556" y1="85333" x2="55556" y2="85333"/>
                        <a14:foregroundMark x1="59111" y1="78222" x2="59111" y2="78222"/>
                        <a14:foregroundMark x1="55111" y1="74667" x2="55111" y2="74667"/>
                        <a14:foregroundMark x1="51111" y1="68889" x2="51111" y2="68889"/>
                        <a14:foregroundMark x1="44889" y1="68889" x2="44889" y2="68889"/>
                        <a14:foregroundMark x1="40000" y1="72000" x2="40000" y2="72000"/>
                        <a14:foregroundMark x1="36889" y1="76000" x2="36889" y2="76000"/>
                        <a14:foregroundMark x1="36444" y1="83556" x2="36444" y2="83556"/>
                        <a14:foregroundMark x1="40444" y1="92000" x2="40444" y2="92000"/>
                        <a14:foregroundMark x1="42667" y1="96889" x2="42667" y2="96889"/>
                        <a14:foregroundMark x1="53778" y1="96444" x2="53778" y2="96444"/>
                        <a14:foregroundMark x1="63111" y1="3556" x2="63111" y2="3556"/>
                        <a14:foregroundMark x1="55111" y1="3556" x2="55111" y2="3556"/>
                        <a14:foregroundMark x1="67556" y1="10222" x2="67556" y2="10222"/>
                      </a14:backgroundRemoval>
                    </a14:imgEffect>
                  </a14:imgLayer>
                </a14:imgProps>
              </a:ext>
              <a:ext uri="{28A0092B-C50C-407E-A947-70E740481C1C}">
                <a14:useLocalDpi xmlns:a14="http://schemas.microsoft.com/office/drawing/2010/main" val="0"/>
              </a:ext>
            </a:extLst>
          </a:blip>
          <a:srcRect/>
          <a:stretch>
            <a:fillRect/>
          </a:stretch>
        </p:blipFill>
        <p:spPr bwMode="auto">
          <a:xfrm>
            <a:off x="7315200" y="1600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Image result for national medal for outdoor achievemen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704" b="95926" l="2667" r="98667">
                        <a14:foregroundMark x1="2667" y1="31481" x2="2667" y2="31481"/>
                        <a14:foregroundMark x1="99111" y1="32593" x2="99111" y2="32593"/>
                        <a14:foregroundMark x1="48889" y1="3704" x2="48889" y2="3704"/>
                        <a14:foregroundMark x1="74222" y1="85556" x2="74222" y2="85556"/>
                        <a14:foregroundMark x1="84444" y1="95926" x2="84444" y2="95926"/>
                      </a14:backgroundRemoval>
                    </a14:imgEffect>
                  </a14:imgLayer>
                </a14:imgProps>
              </a:ext>
              <a:ext uri="{28A0092B-C50C-407E-A947-70E740481C1C}">
                <a14:useLocalDpi xmlns:a14="http://schemas.microsoft.com/office/drawing/2010/main" val="0"/>
              </a:ext>
            </a:extLst>
          </a:blip>
          <a:srcRect/>
          <a:stretch>
            <a:fillRect/>
          </a:stretch>
        </p:blipFill>
        <p:spPr bwMode="auto">
          <a:xfrm>
            <a:off x="6400800" y="2971800"/>
            <a:ext cx="1524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Image result for wilderness pledge achievement aw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5257800"/>
            <a:ext cx="14287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017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Leave No Trace in BSA Advancement and Awards</a:t>
            </a:r>
          </a:p>
        </p:txBody>
      </p:sp>
      <p:sp>
        <p:nvSpPr>
          <p:cNvPr id="3" name="Content Placeholder 2"/>
          <p:cNvSpPr>
            <a:spLocks noGrp="1"/>
          </p:cNvSpPr>
          <p:nvPr>
            <p:ph idx="1"/>
          </p:nvPr>
        </p:nvSpPr>
        <p:spPr>
          <a:xfrm>
            <a:off x="457200" y="2514600"/>
            <a:ext cx="8229600" cy="3611563"/>
          </a:xfrm>
        </p:spPr>
        <p:txBody>
          <a:bodyPr>
            <a:normAutofit/>
          </a:bodyPr>
          <a:lstStyle/>
          <a:p>
            <a:pPr marL="0" indent="0" algn="ctr">
              <a:buNone/>
            </a:pPr>
            <a:r>
              <a:rPr lang="en-US" dirty="0"/>
              <a:t>Questions?</a:t>
            </a:r>
          </a:p>
        </p:txBody>
      </p:sp>
    </p:spTree>
    <p:extLst>
      <p:ext uri="{BB962C8B-B14F-4D97-AF65-F5344CB8AC3E}">
        <p14:creationId xmlns:p14="http://schemas.microsoft.com/office/powerpoint/2010/main" val="2912040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normAutofit fontScale="92500" lnSpcReduction="10000"/>
          </a:bodyPr>
          <a:lstStyle/>
          <a:p>
            <a:pPr marL="0" indent="0" algn="ctr">
              <a:buNone/>
            </a:pPr>
            <a:r>
              <a:rPr lang="en-US" dirty="0"/>
              <a:t>Prepared by</a:t>
            </a:r>
          </a:p>
          <a:p>
            <a:pPr marL="0" indent="0" algn="ctr">
              <a:buNone/>
            </a:pPr>
            <a:r>
              <a:rPr lang="en-US" dirty="0"/>
              <a:t>Joshua Lamothe</a:t>
            </a:r>
          </a:p>
          <a:p>
            <a:pPr marL="0" indent="0" algn="ctr">
              <a:buNone/>
            </a:pPr>
            <a:r>
              <a:rPr lang="en-US" sz="2400" dirty="0"/>
              <a:t>Revision: August, 2022 (MH)</a:t>
            </a:r>
          </a:p>
          <a:p>
            <a:pPr marL="0" indent="0" algn="ctr">
              <a:buNone/>
            </a:pPr>
            <a:endParaRPr lang="en-US" sz="2000" dirty="0"/>
          </a:p>
          <a:p>
            <a:pPr marL="0" indent="0">
              <a:buNone/>
            </a:pPr>
            <a:r>
              <a:rPr lang="en-US" sz="2000" dirty="0"/>
              <a:t>Sources:</a:t>
            </a:r>
          </a:p>
          <a:p>
            <a:pPr marL="0" indent="0">
              <a:buNone/>
            </a:pPr>
            <a:r>
              <a:rPr lang="en-US" sz="2000" dirty="0"/>
              <a:t>Guide to Advancement (2017)</a:t>
            </a:r>
          </a:p>
          <a:p>
            <a:pPr marL="0" indent="0">
              <a:buNone/>
            </a:pPr>
            <a:r>
              <a:rPr lang="en-US" sz="2000" dirty="0"/>
              <a:t>2015-2016 Cub Scout Requirements</a:t>
            </a:r>
          </a:p>
          <a:p>
            <a:pPr marL="0" indent="0">
              <a:buNone/>
            </a:pPr>
            <a:r>
              <a:rPr lang="en-US" sz="2000" dirty="0"/>
              <a:t>scouting.org/programs/scouts-bsa/program-updates/</a:t>
            </a:r>
          </a:p>
          <a:p>
            <a:pPr marL="0" indent="0">
              <a:buNone/>
            </a:pPr>
            <a:r>
              <a:rPr lang="en-US" sz="2000" dirty="0"/>
              <a:t>scouting.org/outdoor-programs/outdoor-ethics/awards/</a:t>
            </a:r>
          </a:p>
          <a:p>
            <a:pPr marL="0" indent="0">
              <a:buNone/>
            </a:pPr>
            <a:r>
              <a:rPr lang="en-US" sz="2000" dirty="0"/>
              <a:t>scouting.org/programs/scouts-bsa/advancement-and-awards/merit-badges/</a:t>
            </a:r>
          </a:p>
          <a:p>
            <a:pPr marL="0" indent="0">
              <a:buNone/>
            </a:pPr>
            <a:r>
              <a:rPr lang="en-US" sz="2000" dirty="0"/>
              <a:t>2022 Scouts BSA Advancement Program Changes</a:t>
            </a:r>
            <a:endParaRPr lang="en-US" dirty="0"/>
          </a:p>
          <a:p>
            <a:pPr marL="0" indent="0">
              <a:buNone/>
            </a:pPr>
            <a:endParaRPr lang="en-US" dirty="0"/>
          </a:p>
        </p:txBody>
      </p:sp>
    </p:spTree>
    <p:extLst>
      <p:ext uri="{BB962C8B-B14F-4D97-AF65-F5344CB8AC3E}">
        <p14:creationId xmlns:p14="http://schemas.microsoft.com/office/powerpoint/2010/main" val="93352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 Scout Advancement</a:t>
            </a:r>
          </a:p>
        </p:txBody>
      </p:sp>
      <p:sp>
        <p:nvSpPr>
          <p:cNvPr id="3" name="Content Placeholder 2"/>
          <p:cNvSpPr>
            <a:spLocks noGrp="1"/>
          </p:cNvSpPr>
          <p:nvPr>
            <p:ph idx="1"/>
          </p:nvPr>
        </p:nvSpPr>
        <p:spPr/>
        <p:txBody>
          <a:bodyPr>
            <a:normAutofit/>
          </a:bodyPr>
          <a:lstStyle/>
          <a:p>
            <a:r>
              <a:rPr lang="en-US" dirty="0"/>
              <a:t>Bears</a:t>
            </a:r>
          </a:p>
          <a:p>
            <a:pPr lvl="1"/>
            <a:r>
              <a:rPr lang="en-US" dirty="0"/>
              <a:t>Bear Necessities </a:t>
            </a:r>
            <a:br>
              <a:rPr lang="en-US" dirty="0"/>
            </a:br>
            <a:r>
              <a:rPr lang="en-US" sz="2200" dirty="0"/>
              <a:t>(</a:t>
            </a:r>
            <a:r>
              <a:rPr lang="en-US" sz="2200" i="1" dirty="0"/>
              <a:t>No explicit Leave No Trace requirements</a:t>
            </a:r>
            <a:r>
              <a:rPr lang="en-US" sz="2200" dirty="0"/>
              <a:t>)</a:t>
            </a:r>
            <a:endParaRPr lang="en-US" dirty="0"/>
          </a:p>
          <a:p>
            <a:r>
              <a:rPr lang="en-US" dirty="0" err="1"/>
              <a:t>Webelos</a:t>
            </a:r>
            <a:endParaRPr lang="en-US" dirty="0"/>
          </a:p>
          <a:p>
            <a:pPr lvl="1"/>
            <a:r>
              <a:rPr lang="en-US" dirty="0"/>
              <a:t>Webelos Walkabout</a:t>
            </a:r>
          </a:p>
          <a:p>
            <a:r>
              <a:rPr lang="en-US" dirty="0"/>
              <a:t>Arrow of Light</a:t>
            </a:r>
          </a:p>
          <a:p>
            <a:pPr lvl="1"/>
            <a:r>
              <a:rPr lang="en-US" dirty="0"/>
              <a:t>Camper</a:t>
            </a:r>
          </a:p>
          <a:p>
            <a:pPr lvl="1"/>
            <a:r>
              <a:rPr lang="en-US" dirty="0"/>
              <a:t>Scouting Adventure</a:t>
            </a:r>
          </a:p>
        </p:txBody>
      </p:sp>
      <p:pic>
        <p:nvPicPr>
          <p:cNvPr id="5" name="Picture 16" descr="Image result for cub scout webelos rank"/>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13" b="97588" l="1910" r="97186">
                        <a14:foregroundMark x1="1910" y1="49447" x2="1910" y2="49447"/>
                        <a14:foregroundMark x1="49548" y1="97588" x2="49548" y2="97588"/>
                        <a14:foregroundMark x1="97186" y1="50151" x2="97186" y2="50151"/>
                        <a14:foregroundMark x1="49749" y1="2513" x2="49749" y2="2513"/>
                      </a14:backgroundRemoval>
                    </a14:imgEffect>
                  </a14:imgLayer>
                </a14:imgProps>
              </a:ext>
              <a:ext uri="{28A0092B-C50C-407E-A947-70E740481C1C}">
                <a14:useLocalDpi xmlns:a14="http://schemas.microsoft.com/office/drawing/2010/main" val="0"/>
              </a:ext>
            </a:extLst>
          </a:blip>
          <a:srcRect/>
          <a:stretch>
            <a:fillRect/>
          </a:stretch>
        </p:blipFill>
        <p:spPr bwMode="auto">
          <a:xfrm>
            <a:off x="7557902" y="1828800"/>
            <a:ext cx="1142999" cy="11429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Image result for cub scout arrow of light ran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6004" y="2975286"/>
            <a:ext cx="1371600"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293704" y="3200400"/>
            <a:ext cx="993913" cy="993913"/>
            <a:chOff x="6364356" y="2461592"/>
            <a:chExt cx="993913" cy="993913"/>
          </a:xfrm>
        </p:grpSpPr>
        <p:sp>
          <p:nvSpPr>
            <p:cNvPr id="4" name="Flowchart: Decision 3"/>
            <p:cNvSpPr/>
            <p:nvPr/>
          </p:nvSpPr>
          <p:spPr>
            <a:xfrm>
              <a:off x="6400800" y="2514600"/>
              <a:ext cx="914400" cy="914400"/>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Image result for webelos walkabout cub scout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00" t="5225" r="4199" b="3248"/>
            <a:stretch/>
          </p:blipFill>
          <p:spPr bwMode="auto">
            <a:xfrm>
              <a:off x="6364356" y="2461592"/>
              <a:ext cx="993913" cy="993913"/>
            </a:xfrm>
            <a:prstGeom prst="rect">
              <a:avLst/>
            </a:prstGeom>
            <a:noFill/>
            <a:extLst>
              <a:ext uri="{909E8E84-426E-40DD-AFC4-6F175D3DCCD1}">
                <a14:hiddenFill xmlns:a14="http://schemas.microsoft.com/office/drawing/2010/main">
                  <a:solidFill>
                    <a:srgbClr val="FFFFFF"/>
                  </a:solidFill>
                </a14:hiddenFill>
              </a:ext>
            </a:extLst>
          </p:spPr>
        </p:pic>
      </p:grpSp>
      <p:pic>
        <p:nvPicPr>
          <p:cNvPr id="2052" name="Picture 4" descr="Image result for webelos camper adven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571999"/>
            <a:ext cx="685800" cy="6858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webelos scouting adventur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652" t="5268" r="10210" b="7358"/>
          <a:stretch/>
        </p:blipFill>
        <p:spPr bwMode="auto">
          <a:xfrm>
            <a:off x="4447761" y="49149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Related image">
            <a:extLst>
              <a:ext uri="{FF2B5EF4-FFF2-40B4-BE49-F238E27FC236}">
                <a16:creationId xmlns:a16="http://schemas.microsoft.com/office/drawing/2014/main" id="{A17314BD-5E79-490C-B541-87D78E6E39B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01480" y="1669250"/>
            <a:ext cx="690416" cy="9205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Related image">
            <a:extLst>
              <a:ext uri="{FF2B5EF4-FFF2-40B4-BE49-F238E27FC236}">
                <a16:creationId xmlns:a16="http://schemas.microsoft.com/office/drawing/2014/main" id="{C5BA3D47-3109-4995-B2C1-96C24E5FB87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70304" y="725556"/>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25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Right 9"/>
          <p:cNvSpPr/>
          <p:nvPr/>
        </p:nvSpPr>
        <p:spPr>
          <a:xfrm>
            <a:off x="457200" y="3657600"/>
            <a:ext cx="8229600" cy="914400"/>
          </a:xfrm>
          <a:prstGeom prst="rightArrow">
            <a:avLst>
              <a:gd name="adj1" fmla="val 66232"/>
              <a:gd name="adj2" fmla="val 63333"/>
            </a:avLst>
          </a:prstGeom>
          <a:gradFill flip="none" rotWithShape="1">
            <a:gsLst>
              <a:gs pos="32000">
                <a:srgbClr val="002060">
                  <a:alpha val="80000"/>
                </a:srgbClr>
              </a:gs>
              <a:gs pos="8000">
                <a:schemeClr val="bg2">
                  <a:lumMod val="50000"/>
                  <a:alpha val="80000"/>
                </a:schemeClr>
              </a:gs>
              <a:gs pos="52000">
                <a:schemeClr val="accent1">
                  <a:lumMod val="45000"/>
                  <a:lumOff val="55000"/>
                  <a:alpha val="80000"/>
                </a:schemeClr>
              </a:gs>
              <a:gs pos="73000">
                <a:srgbClr val="FF0000">
                  <a:alpha val="80000"/>
                </a:srgbClr>
              </a:gs>
              <a:gs pos="100000">
                <a:srgbClr val="FFC000">
                  <a:alpha val="80000"/>
                </a:srgb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a:t>Evolution of Outdoor Ethics in Cub Scout Advancement</a:t>
            </a:r>
          </a:p>
        </p:txBody>
      </p:sp>
      <p:sp>
        <p:nvSpPr>
          <p:cNvPr id="3" name="Content Placeholder 2"/>
          <p:cNvSpPr>
            <a:spLocks noGrp="1"/>
          </p:cNvSpPr>
          <p:nvPr>
            <p:ph idx="1"/>
          </p:nvPr>
        </p:nvSpPr>
        <p:spPr>
          <a:xfrm>
            <a:off x="457200" y="3793436"/>
            <a:ext cx="8229600" cy="685800"/>
          </a:xfrm>
        </p:spPr>
        <p:txBody>
          <a:bodyPr/>
          <a:lstStyle/>
          <a:p>
            <a:pPr marL="0" indent="0" algn="ctr">
              <a:buNone/>
            </a:pPr>
            <a:r>
              <a:rPr lang="en-US" dirty="0"/>
              <a:t>Listen   Recite   Discuss   Demonstrate   Explain    </a:t>
            </a:r>
          </a:p>
        </p:txBody>
      </p:sp>
      <p:pic>
        <p:nvPicPr>
          <p:cNvPr id="5" name="Picture 14"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500" b="96500" l="2500" r="94000">
                        <a14:foregroundMark x1="51500" y1="8000" x2="51500" y2="8000"/>
                        <a14:foregroundMark x1="50000" y1="2500" x2="50000" y2="2500"/>
                        <a14:foregroundMark x1="94000" y1="51000" x2="94000" y2="51000"/>
                        <a14:foregroundMark x1="50000" y1="96500" x2="50000" y2="96500"/>
                        <a14:foregroundMark x1="2500" y1="49500" x2="2500" y2="49500"/>
                        <a14:foregroundMark x1="41000" y1="28000" x2="41000" y2="28000"/>
                        <a14:foregroundMark x1="37000" y1="42500" x2="37000" y2="42500"/>
                        <a14:foregroundMark x1="41500" y1="47000" x2="41500" y2="47000"/>
                        <a14:foregroundMark x1="48000" y1="50000" x2="48000" y2="50000"/>
                        <a14:foregroundMark x1="57000" y1="50000" x2="57000" y2="50000"/>
                        <a14:foregroundMark x1="61000" y1="45000" x2="61000" y2="45000"/>
                        <a14:foregroundMark x1="59500" y1="40500" x2="59500" y2="40500"/>
                        <a14:foregroundMark x1="55500" y1="40500" x2="55500" y2="40500"/>
                        <a14:foregroundMark x1="53000" y1="38500" x2="53000" y2="38500"/>
                        <a14:foregroundMark x1="51500" y1="40000" x2="51500" y2="40000"/>
                        <a14:foregroundMark x1="47000" y1="40500" x2="47000" y2="40500"/>
                        <a14:foregroundMark x1="47000" y1="43000" x2="47000" y2="43000"/>
                        <a14:foregroundMark x1="43000" y1="49000" x2="43000" y2="49000"/>
                        <a14:foregroundMark x1="42000" y1="53500" x2="42000" y2="53500"/>
                        <a14:foregroundMark x1="39000" y1="50500" x2="39000" y2="50500"/>
                        <a14:foregroundMark x1="37000" y1="48500" x2="37000" y2="48500"/>
                        <a14:foregroundMark x1="34000" y1="45500" x2="34000" y2="45500"/>
                        <a14:foregroundMark x1="38000" y1="39000" x2="38000" y2="39000"/>
                      </a14:backgroundRemoval>
                    </a14:imgEffect>
                  </a14:imgLayer>
                </a14:imgProps>
              </a:ext>
              <a:ext uri="{28A0092B-C50C-407E-A947-70E740481C1C}">
                <a14:useLocalDpi xmlns:a14="http://schemas.microsoft.com/office/drawing/2010/main" val="0"/>
              </a:ext>
            </a:extLst>
          </a:blip>
          <a:srcRect/>
          <a:stretch>
            <a:fillRect/>
          </a:stretch>
        </p:blipFill>
        <p:spPr bwMode="auto">
          <a:xfrm>
            <a:off x="2286000" y="25146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2514600"/>
            <a:ext cx="9715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Image result for cub scout webelos rank"/>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513" b="97588" l="1910" r="97186">
                        <a14:foregroundMark x1="1910" y1="49447" x2="1910" y2="49447"/>
                        <a14:foregroundMark x1="49548" y1="97588" x2="49548" y2="97588"/>
                        <a14:foregroundMark x1="97186" y1="50151" x2="97186" y2="50151"/>
                        <a14:foregroundMark x1="49749" y1="2513" x2="49749" y2="2513"/>
                      </a14:backgroundRemoval>
                    </a14:imgEffect>
                  </a14:imgLayer>
                </a14:imgProps>
              </a:ext>
              <a:ext uri="{28A0092B-C50C-407E-A947-70E740481C1C}">
                <a14:useLocalDpi xmlns:a14="http://schemas.microsoft.com/office/drawing/2010/main" val="0"/>
              </a:ext>
            </a:extLst>
          </a:blip>
          <a:srcRect/>
          <a:stretch>
            <a:fillRect/>
          </a:stretch>
        </p:blipFill>
        <p:spPr bwMode="auto">
          <a:xfrm>
            <a:off x="5486400" y="25146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Image result for cub scout arrow of light ran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0" y="2743200"/>
            <a:ext cx="13716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4800600"/>
            <a:ext cx="1371600" cy="17823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6D809EF-1D3A-42AE-ADF7-EBFC3661FF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995" y="2459719"/>
            <a:ext cx="982205" cy="969281"/>
          </a:xfrm>
          <a:prstGeom prst="rect">
            <a:avLst/>
          </a:prstGeom>
        </p:spPr>
      </p:pic>
      <p:pic>
        <p:nvPicPr>
          <p:cNvPr id="4098" name="Picture 2">
            <a:extLst>
              <a:ext uri="{FF2B5EF4-FFF2-40B4-BE49-F238E27FC236}">
                <a16:creationId xmlns:a16="http://schemas.microsoft.com/office/drawing/2014/main" id="{32C28CF4-229D-85C9-96C9-07BD2E8A88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5238" y="5029200"/>
            <a:ext cx="2943225" cy="1081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676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 Scout Advancement</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Mountain Lion Requirements:</a:t>
            </a:r>
          </a:p>
          <a:p>
            <a:pPr marL="0" indent="0">
              <a:buNone/>
            </a:pPr>
            <a:endParaRPr lang="en-US" dirty="0"/>
          </a:p>
          <a:p>
            <a:pPr marL="514350" indent="-514350">
              <a:buFont typeface="+mj-lt"/>
              <a:buAutoNum type="arabicPeriod"/>
            </a:pPr>
            <a:r>
              <a:rPr lang="en-US" dirty="0"/>
              <a:t>Gather the outdoor items you need to have with you when you go on an outdoor adventure, and understand how they are used. Also understand and commit to practicing the buddy system.</a:t>
            </a:r>
          </a:p>
          <a:p>
            <a:pPr marL="514350" indent="-514350">
              <a:buFont typeface="+mj-lt"/>
              <a:buAutoNum type="arabicPeriod"/>
            </a:pPr>
            <a:r>
              <a:rPr lang="en-US" dirty="0"/>
              <a:t>…</a:t>
            </a:r>
          </a:p>
          <a:p>
            <a:pPr marL="514350" indent="-514350">
              <a:buFont typeface="+mj-lt"/>
              <a:buAutoNum type="arabicPeriod"/>
            </a:pPr>
            <a:r>
              <a:rPr lang="en-US" dirty="0"/>
              <a:t>Demonstrate an understanding of respect for animals and nature when participating in a learning hike.</a:t>
            </a:r>
          </a:p>
          <a:p>
            <a:endParaRPr lang="en-US" dirty="0"/>
          </a:p>
        </p:txBody>
      </p:sp>
      <p:pic>
        <p:nvPicPr>
          <p:cNvPr id="6" name="Picture 2" descr="Mountain Lion">
            <a:extLst>
              <a:ext uri="{FF2B5EF4-FFF2-40B4-BE49-F238E27FC236}">
                <a16:creationId xmlns:a16="http://schemas.microsoft.com/office/drawing/2014/main" id="{7DD71FE9-D6C1-46DE-BD1E-E60391CF5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45362"/>
            <a:ext cx="1197068" cy="11970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ion Adventure Requirements">
            <a:extLst>
              <a:ext uri="{FF2B5EF4-FFF2-40B4-BE49-F238E27FC236}">
                <a16:creationId xmlns:a16="http://schemas.microsoft.com/office/drawing/2014/main" id="{23BF6F05-FBBF-4835-A176-030603428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066" y="472951"/>
            <a:ext cx="1197068" cy="119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502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 Scout Advancement</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Tigers in the Wild Requirement 3:</a:t>
            </a:r>
          </a:p>
          <a:p>
            <a:endParaRPr lang="en-US" dirty="0"/>
          </a:p>
          <a:p>
            <a:pPr marL="514350" indent="-514350">
              <a:buFont typeface="+mj-lt"/>
              <a:buAutoNum type="alphaUcPeriod"/>
            </a:pPr>
            <a:r>
              <a:rPr lang="en-US" dirty="0"/>
              <a:t>Listen while your </a:t>
            </a:r>
            <a:r>
              <a:rPr lang="en-US" dirty="0">
                <a:solidFill>
                  <a:srgbClr val="FFFF00"/>
                </a:solidFill>
              </a:rPr>
              <a:t>leader reads the Outdoor Code</a:t>
            </a:r>
            <a:r>
              <a:rPr lang="en-US" dirty="0"/>
              <a:t>. Talk about how you can be clean in your outdoor manners.</a:t>
            </a:r>
          </a:p>
          <a:p>
            <a:pPr marL="514350" indent="-514350">
              <a:buFont typeface="+mj-lt"/>
              <a:buAutoNum type="alphaUcPeriod"/>
            </a:pPr>
            <a:endParaRPr lang="en-US" dirty="0"/>
          </a:p>
          <a:p>
            <a:pPr marL="514350" indent="-514350">
              <a:buFont typeface="+mj-lt"/>
              <a:buAutoNum type="alphaUcPeriod"/>
            </a:pPr>
            <a:r>
              <a:rPr lang="en-US" dirty="0"/>
              <a:t>Listen while your </a:t>
            </a:r>
            <a:r>
              <a:rPr lang="en-US" dirty="0">
                <a:solidFill>
                  <a:srgbClr val="FFFF00"/>
                </a:solidFill>
              </a:rPr>
              <a:t>leader reads the Leave No Trace </a:t>
            </a:r>
            <a:r>
              <a:rPr lang="en-US" dirty="0"/>
              <a:t>Principles for Kids. Discuss why you should “Trash Your Trash.” </a:t>
            </a:r>
          </a:p>
          <a:p>
            <a:pPr marL="514350" indent="-514350">
              <a:buFont typeface="+mj-lt"/>
              <a:buAutoNum type="alphaUcPeriod"/>
            </a:pPr>
            <a:endParaRPr lang="en-US" dirty="0"/>
          </a:p>
          <a:p>
            <a:pPr marL="514350" indent="-514350">
              <a:buFont typeface="+mj-lt"/>
              <a:buAutoNum type="alphaUcPeriod"/>
            </a:pPr>
            <a:r>
              <a:rPr lang="en-US" dirty="0">
                <a:solidFill>
                  <a:srgbClr val="FFFF00"/>
                </a:solidFill>
              </a:rPr>
              <a:t>Apply the Outdoor Code and Leave No Trace Principles </a:t>
            </a:r>
            <a:r>
              <a:rPr lang="en-US" dirty="0"/>
              <a:t>for Kids on your Tiger den and pack outings. After one outing, </a:t>
            </a:r>
            <a:r>
              <a:rPr lang="en-US" dirty="0">
                <a:solidFill>
                  <a:srgbClr val="FFFF00"/>
                </a:solidFill>
              </a:rPr>
              <a:t>share what you did </a:t>
            </a:r>
            <a:r>
              <a:rPr lang="en-US" dirty="0"/>
              <a:t>to demonstrate the principles you discussed. </a:t>
            </a:r>
          </a:p>
          <a:p>
            <a:endParaRPr lang="en-US" dirty="0"/>
          </a:p>
        </p:txBody>
      </p:sp>
      <p:pic>
        <p:nvPicPr>
          <p:cNvPr id="1028"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2319" t="2990" r="9420" b="3532"/>
          <a:stretch/>
        </p:blipFill>
        <p:spPr bwMode="auto">
          <a:xfrm>
            <a:off x="4800600" y="1371600"/>
            <a:ext cx="514349" cy="6857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DF5C6F3-8591-4C07-B5F9-A332FECA0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1066" y="418883"/>
            <a:ext cx="1197068" cy="1181317"/>
          </a:xfrm>
          <a:prstGeom prst="rect">
            <a:avLst/>
          </a:prstGeom>
        </p:spPr>
      </p:pic>
    </p:spTree>
    <p:extLst>
      <p:ext uri="{BB962C8B-B14F-4D97-AF65-F5344CB8AC3E}">
        <p14:creationId xmlns:p14="http://schemas.microsoft.com/office/powerpoint/2010/main" val="3790245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 Scout Advancement</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Call of the Wild requirement 3</a:t>
            </a:r>
          </a:p>
          <a:p>
            <a:pPr marL="0" indent="0">
              <a:buNone/>
            </a:pPr>
            <a:endParaRPr lang="en-US" dirty="0"/>
          </a:p>
          <a:p>
            <a:pPr marL="514350" indent="-514350">
              <a:buFont typeface="+mj-lt"/>
              <a:buAutoNum type="alphaUcPeriod"/>
            </a:pPr>
            <a:r>
              <a:rPr lang="en-US" dirty="0">
                <a:solidFill>
                  <a:srgbClr val="FFFF00"/>
                </a:solidFill>
              </a:rPr>
              <a:t>Recite the Outdoor Code </a:t>
            </a:r>
            <a:r>
              <a:rPr lang="en-US" dirty="0"/>
              <a:t>with your leader. </a:t>
            </a:r>
          </a:p>
          <a:p>
            <a:pPr marL="514350" indent="-514350">
              <a:buFont typeface="+mj-lt"/>
              <a:buAutoNum type="alphaUcPeriod"/>
            </a:pPr>
            <a:endParaRPr lang="en-US" dirty="0"/>
          </a:p>
          <a:p>
            <a:pPr marL="514350" indent="-514350">
              <a:buFont typeface="+mj-lt"/>
              <a:buAutoNum type="alphaUcPeriod"/>
            </a:pPr>
            <a:r>
              <a:rPr lang="en-US" dirty="0">
                <a:solidFill>
                  <a:srgbClr val="FFFF00"/>
                </a:solidFill>
              </a:rPr>
              <a:t>Recite the Leave No Trace Principles </a:t>
            </a:r>
            <a:r>
              <a:rPr lang="en-US" dirty="0"/>
              <a:t>for Kids with your leader. Talk about how these principles support the Outdoor Code. </a:t>
            </a:r>
          </a:p>
          <a:p>
            <a:pPr marL="514350" indent="-514350">
              <a:buFont typeface="+mj-lt"/>
              <a:buAutoNum type="alphaUcPeriod"/>
            </a:pPr>
            <a:endParaRPr lang="en-US" dirty="0"/>
          </a:p>
          <a:p>
            <a:pPr marL="514350" indent="-514350">
              <a:buFont typeface="+mj-lt"/>
              <a:buAutoNum type="alphaUcPeriod"/>
            </a:pPr>
            <a:r>
              <a:rPr lang="en-US" dirty="0"/>
              <a:t>After your outdoor activity or campout, </a:t>
            </a:r>
            <a:r>
              <a:rPr lang="en-US" dirty="0">
                <a:solidFill>
                  <a:srgbClr val="FFFF00"/>
                </a:solidFill>
              </a:rPr>
              <a:t>list the ways you demonstrated being careful with fire</a:t>
            </a:r>
            <a:r>
              <a:rPr lang="en-US" dirty="0"/>
              <a:t> or other dangers. </a:t>
            </a:r>
          </a:p>
        </p:txBody>
      </p:sp>
      <p:pic>
        <p:nvPicPr>
          <p:cNvPr id="6" name="Picture 14"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500" b="96500" l="2500" r="94000">
                        <a14:foregroundMark x1="51500" y1="8000" x2="51500" y2="8000"/>
                        <a14:foregroundMark x1="50000" y1="2500" x2="50000" y2="2500"/>
                        <a14:foregroundMark x1="94000" y1="51000" x2="94000" y2="51000"/>
                        <a14:foregroundMark x1="50000" y1="96500" x2="50000" y2="96500"/>
                        <a14:foregroundMark x1="2500" y1="49500" x2="2500" y2="49500"/>
                        <a14:foregroundMark x1="41000" y1="28000" x2="41000" y2="28000"/>
                        <a14:foregroundMark x1="37000" y1="42500" x2="37000" y2="42500"/>
                        <a14:foregroundMark x1="41500" y1="47000" x2="41500" y2="47000"/>
                        <a14:foregroundMark x1="48000" y1="50000" x2="48000" y2="50000"/>
                        <a14:foregroundMark x1="57000" y1="50000" x2="57000" y2="50000"/>
                        <a14:foregroundMark x1="61000" y1="45000" x2="61000" y2="45000"/>
                        <a14:foregroundMark x1="59500" y1="40500" x2="59500" y2="40500"/>
                        <a14:foregroundMark x1="55500" y1="40500" x2="55500" y2="40500"/>
                        <a14:foregroundMark x1="53000" y1="38500" x2="53000" y2="38500"/>
                        <a14:foregroundMark x1="51500" y1="40000" x2="51500" y2="40000"/>
                        <a14:foregroundMark x1="47000" y1="40500" x2="47000" y2="40500"/>
                        <a14:foregroundMark x1="47000" y1="43000" x2="47000" y2="43000"/>
                        <a14:foregroundMark x1="43000" y1="49000" x2="43000" y2="49000"/>
                        <a14:foregroundMark x1="42000" y1="53500" x2="42000" y2="53500"/>
                        <a14:foregroundMark x1="39000" y1="50500" x2="39000" y2="50500"/>
                        <a14:foregroundMark x1="37000" y1="48500" x2="37000" y2="48500"/>
                        <a14:foregroundMark x1="34000" y1="45500" x2="34000" y2="45500"/>
                        <a14:foregroundMark x1="38000" y1="39000" x2="38000" y2="39000"/>
                      </a14:backgroundRemoval>
                    </a14:imgEffect>
                  </a14:imgLayer>
                </a14:imgProps>
              </a:ext>
              <a:ext uri="{28A0092B-C50C-407E-A947-70E740481C1C}">
                <a14:useLocalDpi xmlns:a14="http://schemas.microsoft.com/office/drawing/2010/main" val="0"/>
              </a:ext>
            </a:extLst>
          </a:blip>
          <a:srcRect/>
          <a:stretch>
            <a:fillRect/>
          </a:stretch>
        </p:blipFill>
        <p:spPr bwMode="auto">
          <a:xfrm>
            <a:off x="7639880" y="4572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all of the wild, cub scouts"/>
          <p:cNvPicPr>
            <a:picLocks noChangeAspect="1" noChangeArrowheads="1"/>
          </p:cNvPicPr>
          <p:nvPr/>
        </p:nvPicPr>
        <p:blipFill rotWithShape="1">
          <a:blip r:embed="rId4">
            <a:extLst>
              <a:ext uri="{28A0092B-C50C-407E-A947-70E740481C1C}">
                <a14:useLocalDpi xmlns:a14="http://schemas.microsoft.com/office/drawing/2010/main" val="0"/>
              </a:ext>
            </a:extLst>
          </a:blip>
          <a:srcRect l="3406" t="3902" r="5757" b="4533"/>
          <a:stretch/>
        </p:blipFill>
        <p:spPr bwMode="auto">
          <a:xfrm>
            <a:off x="5453269" y="1480930"/>
            <a:ext cx="514349"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3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 Scout Advancement</a:t>
            </a:r>
          </a:p>
        </p:txBody>
      </p:sp>
      <p:sp>
        <p:nvSpPr>
          <p:cNvPr id="3" name="Content Placeholder 2"/>
          <p:cNvSpPr>
            <a:spLocks noGrp="1"/>
          </p:cNvSpPr>
          <p:nvPr>
            <p:ph idx="1"/>
          </p:nvPr>
        </p:nvSpPr>
        <p:spPr/>
        <p:txBody>
          <a:bodyPr>
            <a:normAutofit/>
          </a:bodyPr>
          <a:lstStyle/>
          <a:p>
            <a:pPr marL="0" indent="0">
              <a:buNone/>
            </a:pPr>
            <a:r>
              <a:rPr lang="en-US" dirty="0"/>
              <a:t>Paws on the Path requirement 5</a:t>
            </a:r>
          </a:p>
          <a:p>
            <a:endParaRPr lang="en-US" dirty="0"/>
          </a:p>
          <a:p>
            <a:pPr marL="514350" indent="-514350">
              <a:buFont typeface="+mj-lt"/>
              <a:buAutoNum type="arabicParenR" startAt="5"/>
            </a:pPr>
            <a:r>
              <a:rPr lang="en-US" dirty="0"/>
              <a:t>Before hiking, </a:t>
            </a:r>
            <a:r>
              <a:rPr lang="en-US" dirty="0">
                <a:solidFill>
                  <a:srgbClr val="FFFF00"/>
                </a:solidFill>
              </a:rPr>
              <a:t>recite the Outdoor Code and the Leave No Trace Principles</a:t>
            </a:r>
            <a:r>
              <a:rPr lang="en-US" dirty="0"/>
              <a:t> for Kids with your leader. After hiking, </a:t>
            </a:r>
            <a:r>
              <a:rPr lang="en-US" dirty="0">
                <a:solidFill>
                  <a:srgbClr val="FFFF00"/>
                </a:solidFill>
              </a:rPr>
              <a:t>discuss how you showed respect for wildlife</a:t>
            </a:r>
            <a:r>
              <a:rPr lang="en-US" dirty="0"/>
              <a:t>. </a:t>
            </a:r>
          </a:p>
        </p:txBody>
      </p:sp>
      <p:pic>
        <p:nvPicPr>
          <p:cNvPr id="6" name="Picture 14"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500" b="96500" l="2500" r="94000">
                        <a14:foregroundMark x1="51500" y1="8000" x2="51500" y2="8000"/>
                        <a14:foregroundMark x1="50000" y1="2500" x2="50000" y2="2500"/>
                        <a14:foregroundMark x1="94000" y1="51000" x2="94000" y2="51000"/>
                        <a14:foregroundMark x1="50000" y1="96500" x2="50000" y2="96500"/>
                        <a14:foregroundMark x1="2500" y1="49500" x2="2500" y2="49500"/>
                        <a14:foregroundMark x1="41000" y1="28000" x2="41000" y2="28000"/>
                        <a14:foregroundMark x1="37000" y1="42500" x2="37000" y2="42500"/>
                        <a14:foregroundMark x1="41500" y1="47000" x2="41500" y2="47000"/>
                        <a14:foregroundMark x1="48000" y1="50000" x2="48000" y2="50000"/>
                        <a14:foregroundMark x1="57000" y1="50000" x2="57000" y2="50000"/>
                        <a14:foregroundMark x1="61000" y1="45000" x2="61000" y2="45000"/>
                        <a14:foregroundMark x1="59500" y1="40500" x2="59500" y2="40500"/>
                        <a14:foregroundMark x1="55500" y1="40500" x2="55500" y2="40500"/>
                        <a14:foregroundMark x1="53000" y1="38500" x2="53000" y2="38500"/>
                        <a14:foregroundMark x1="51500" y1="40000" x2="51500" y2="40000"/>
                        <a14:foregroundMark x1="47000" y1="40500" x2="47000" y2="40500"/>
                        <a14:foregroundMark x1="47000" y1="43000" x2="47000" y2="43000"/>
                        <a14:foregroundMark x1="43000" y1="49000" x2="43000" y2="49000"/>
                        <a14:foregroundMark x1="42000" y1="53500" x2="42000" y2="53500"/>
                        <a14:foregroundMark x1="39000" y1="50500" x2="39000" y2="50500"/>
                        <a14:foregroundMark x1="37000" y1="48500" x2="37000" y2="48500"/>
                        <a14:foregroundMark x1="34000" y1="45500" x2="34000" y2="45500"/>
                        <a14:foregroundMark x1="38000" y1="39000" x2="38000" y2="39000"/>
                      </a14:backgroundRemoval>
                    </a14:imgEffect>
                  </a14:imgLayer>
                </a14:imgProps>
              </a:ext>
              <a:ext uri="{28A0092B-C50C-407E-A947-70E740481C1C}">
                <a14:useLocalDpi xmlns:a14="http://schemas.microsoft.com/office/drawing/2010/main" val="0"/>
              </a:ext>
            </a:extLst>
          </a:blip>
          <a:srcRect/>
          <a:stretch>
            <a:fillRect/>
          </a:stretch>
        </p:blipFill>
        <p:spPr bwMode="auto">
          <a:xfrm>
            <a:off x="7772400" y="2286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aws on the path, cub scouts"/>
          <p:cNvPicPr>
            <a:picLocks noChangeAspect="1" noChangeArrowheads="1"/>
          </p:cNvPicPr>
          <p:nvPr/>
        </p:nvPicPr>
        <p:blipFill rotWithShape="1">
          <a:blip r:embed="rId4">
            <a:extLst>
              <a:ext uri="{28A0092B-C50C-407E-A947-70E740481C1C}">
                <a14:useLocalDpi xmlns:a14="http://schemas.microsoft.com/office/drawing/2010/main" val="0"/>
              </a:ext>
            </a:extLst>
          </a:blip>
          <a:srcRect l="11689" t="3326" r="11143" b="3159"/>
          <a:stretch/>
        </p:blipFill>
        <p:spPr bwMode="auto">
          <a:xfrm>
            <a:off x="5960166" y="1573696"/>
            <a:ext cx="515097" cy="68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459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1767</Words>
  <Application>Microsoft Office PowerPoint</Application>
  <PresentationFormat>On-screen Show (4:3)</PresentationFormat>
  <Paragraphs>218</Paragraphs>
  <Slides>32</Slides>
  <Notes>2</Notes>
  <HiddenSlides>9</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Eras Demi ITC</vt:lpstr>
      <vt:lpstr>Office Theme</vt:lpstr>
      <vt:lpstr>Leave No Trace in BSA Advancement and Awards</vt:lpstr>
      <vt:lpstr>Leave No Trace in BSA Advancement and Awards</vt:lpstr>
      <vt:lpstr>Cub Scout Advancement</vt:lpstr>
      <vt:lpstr>Cub Scout Advancement</vt:lpstr>
      <vt:lpstr>Evolution of Outdoor Ethics in Cub Scout Advancement</vt:lpstr>
      <vt:lpstr>Cub Scout Advancement</vt:lpstr>
      <vt:lpstr>Cub Scout Advancement</vt:lpstr>
      <vt:lpstr>Cub Scout Advancement</vt:lpstr>
      <vt:lpstr>Cub Scout Advancement</vt:lpstr>
      <vt:lpstr>Cub Scout Advancement</vt:lpstr>
      <vt:lpstr>Cub Scout Advancement</vt:lpstr>
      <vt:lpstr>Cub Scout Advancement</vt:lpstr>
      <vt:lpstr>Cub Scout Advancement</vt:lpstr>
      <vt:lpstr>Cub Scout Awards</vt:lpstr>
      <vt:lpstr>Evolution of Outdoor Ethics in  Scouts BSA Advancement</vt:lpstr>
      <vt:lpstr>Scouts BSA Advancement (2022 Updates)</vt:lpstr>
      <vt:lpstr>Scouts BSA Advancement (2022 Updates)</vt:lpstr>
      <vt:lpstr>Scouts BSA Advancement (2022 Updates)</vt:lpstr>
      <vt:lpstr>Scouts BSA Advancement (2022 Updates)</vt:lpstr>
      <vt:lpstr>Scouts BSA Advancement</vt:lpstr>
      <vt:lpstr>Merit Badges</vt:lpstr>
      <vt:lpstr>Merit Badges</vt:lpstr>
      <vt:lpstr>Scouts BSA Outdoor Ethics Awards</vt:lpstr>
      <vt:lpstr>Scouts BSA Outdoor Ethics Awards</vt:lpstr>
      <vt:lpstr>Scouts BSA Awards</vt:lpstr>
      <vt:lpstr>Venturing</vt:lpstr>
      <vt:lpstr>Venturing</vt:lpstr>
      <vt:lpstr>Venturing Outdoor Ethics Awards</vt:lpstr>
      <vt:lpstr>Venturing Outdoor Ethics Awards</vt:lpstr>
      <vt:lpstr>Venturing Awards</vt:lpstr>
      <vt:lpstr>Leave No Trace in BSA Advancement and Awards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LNT in BSA</dc:title>
  <dc:creator>Josh Lamothe</dc:creator>
  <cp:lastModifiedBy>Mark Hammer</cp:lastModifiedBy>
  <cp:revision>67</cp:revision>
  <dcterms:created xsi:type="dcterms:W3CDTF">2006-08-16T00:00:00Z</dcterms:created>
  <dcterms:modified xsi:type="dcterms:W3CDTF">2022-06-29T16:16:39Z</dcterms:modified>
</cp:coreProperties>
</file>